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57" r:id="rId4"/>
    <p:sldId id="258" r:id="rId5"/>
    <p:sldId id="259" r:id="rId6"/>
    <p:sldId id="260" r:id="rId7"/>
    <p:sldId id="266" r:id="rId8"/>
    <p:sldId id="267" r:id="rId9"/>
    <p:sldId id="268" r:id="rId10"/>
    <p:sldId id="261" r:id="rId11"/>
    <p:sldId id="262"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8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18"/>
    <p:restoredTop sz="95118"/>
  </p:normalViewPr>
  <p:slideViewPr>
    <p:cSldViewPr snapToGrid="0" snapToObjects="1">
      <p:cViewPr varScale="1">
        <p:scale>
          <a:sx n="114" d="100"/>
          <a:sy n="114" d="100"/>
        </p:scale>
        <p:origin x="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A0CE9F-0E04-40BC-88FF-E43337D08D8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B03580D-45E3-4898-8F7D-AF61B34019B4}">
      <dgm:prSet/>
      <dgm:spPr/>
      <dgm:t>
        <a:bodyPr/>
        <a:lstStyle/>
        <a:p>
          <a:r>
            <a:rPr lang="en-US" b="1" dirty="0"/>
            <a:t>Use Case 1: Case Reporter - Case Volunteer Work Request</a:t>
          </a:r>
          <a:endParaRPr lang="en-US" dirty="0"/>
        </a:p>
      </dgm:t>
    </dgm:pt>
    <dgm:pt modelId="{EBEA8D60-2077-4F9B-ABD7-91FB475D0369}" type="parTrans" cxnId="{5CC98E82-586A-4D38-AF1A-26CC1EB982D9}">
      <dgm:prSet/>
      <dgm:spPr/>
      <dgm:t>
        <a:bodyPr/>
        <a:lstStyle/>
        <a:p>
          <a:endParaRPr lang="en-US"/>
        </a:p>
      </dgm:t>
    </dgm:pt>
    <dgm:pt modelId="{D6AA8953-5E57-41BD-8A8D-3BA7BEE596EF}" type="sibTrans" cxnId="{5CC98E82-586A-4D38-AF1A-26CC1EB982D9}">
      <dgm:prSet/>
      <dgm:spPr/>
      <dgm:t>
        <a:bodyPr/>
        <a:lstStyle/>
        <a:p>
          <a:endParaRPr lang="en-US"/>
        </a:p>
      </dgm:t>
    </dgm:pt>
    <dgm:pt modelId="{7F214EA3-D939-4D64-B411-3083F63924E4}">
      <dgm:prSet/>
      <dgm:spPr/>
      <dgm:t>
        <a:bodyPr/>
        <a:lstStyle/>
        <a:p>
          <a:r>
            <a:rPr lang="en-US" dirty="0"/>
            <a:t>Case Reporter registers a report with all the details regarding the assault.</a:t>
          </a:r>
        </a:p>
      </dgm:t>
    </dgm:pt>
    <dgm:pt modelId="{A12C5113-8EC6-4494-9019-FBEB495B8AE7}" type="parTrans" cxnId="{385E7E1A-7005-4320-A71C-C11AF6D080AF}">
      <dgm:prSet/>
      <dgm:spPr/>
      <dgm:t>
        <a:bodyPr/>
        <a:lstStyle/>
        <a:p>
          <a:endParaRPr lang="en-US"/>
        </a:p>
      </dgm:t>
    </dgm:pt>
    <dgm:pt modelId="{E0477C4F-29A1-40A3-BC4F-BA3671E77EE7}" type="sibTrans" cxnId="{385E7E1A-7005-4320-A71C-C11AF6D080AF}">
      <dgm:prSet/>
      <dgm:spPr/>
      <dgm:t>
        <a:bodyPr/>
        <a:lstStyle/>
        <a:p>
          <a:endParaRPr lang="en-US"/>
        </a:p>
      </dgm:t>
    </dgm:pt>
    <dgm:pt modelId="{34D305CA-B593-4E10-A14C-8295861EFA2A}">
      <dgm:prSet/>
      <dgm:spPr/>
      <dgm:t>
        <a:bodyPr/>
        <a:lstStyle/>
        <a:p>
          <a:r>
            <a:rPr lang="en-US" dirty="0"/>
            <a:t>The request is sent to the Case Volunteer who accepts and assigns the case to concerned entities for further proceedings</a:t>
          </a:r>
        </a:p>
      </dgm:t>
    </dgm:pt>
    <dgm:pt modelId="{FACE2B59-B687-4B22-8F6D-CC2F9E0F25BF}" type="parTrans" cxnId="{DE31F9AD-4537-420E-AACD-8AFBA9FABA00}">
      <dgm:prSet/>
      <dgm:spPr/>
      <dgm:t>
        <a:bodyPr/>
        <a:lstStyle/>
        <a:p>
          <a:endParaRPr lang="en-US"/>
        </a:p>
      </dgm:t>
    </dgm:pt>
    <dgm:pt modelId="{2EC9A1D1-A687-4111-8CBF-B5D15C3F510D}" type="sibTrans" cxnId="{DE31F9AD-4537-420E-AACD-8AFBA9FABA00}">
      <dgm:prSet/>
      <dgm:spPr/>
      <dgm:t>
        <a:bodyPr/>
        <a:lstStyle/>
        <a:p>
          <a:endParaRPr lang="en-US"/>
        </a:p>
      </dgm:t>
    </dgm:pt>
    <dgm:pt modelId="{0180158A-B2B7-428C-9942-0424E0516812}">
      <dgm:prSet/>
      <dgm:spPr/>
      <dgm:t>
        <a:bodyPr/>
        <a:lstStyle/>
        <a:p>
          <a:r>
            <a:rPr lang="en-US" b="1"/>
            <a:t>Use Case 2: Case Volunteer - Doctor Work Request</a:t>
          </a:r>
          <a:endParaRPr lang="en-US"/>
        </a:p>
      </dgm:t>
    </dgm:pt>
    <dgm:pt modelId="{3C171AA3-A54E-4111-82D1-D25A46F04B11}" type="parTrans" cxnId="{B0712361-C1D9-464D-8D8A-833C1FB36345}">
      <dgm:prSet/>
      <dgm:spPr/>
      <dgm:t>
        <a:bodyPr/>
        <a:lstStyle/>
        <a:p>
          <a:endParaRPr lang="en-US"/>
        </a:p>
      </dgm:t>
    </dgm:pt>
    <dgm:pt modelId="{4FB6C593-14E1-4908-A3BE-BB5636BAC2AD}" type="sibTrans" cxnId="{B0712361-C1D9-464D-8D8A-833C1FB36345}">
      <dgm:prSet/>
      <dgm:spPr/>
      <dgm:t>
        <a:bodyPr/>
        <a:lstStyle/>
        <a:p>
          <a:endParaRPr lang="en-US"/>
        </a:p>
      </dgm:t>
    </dgm:pt>
    <dgm:pt modelId="{BBFEE83E-EDD0-453C-8AA3-928E969FB8B5}">
      <dgm:prSet/>
      <dgm:spPr/>
      <dgm:t>
        <a:bodyPr/>
        <a:lstStyle/>
        <a:p>
          <a:r>
            <a:rPr lang="en-US" dirty="0"/>
            <a:t>Case Volunteer reads the report regarding the assault and request is sent to Doctor.</a:t>
          </a:r>
        </a:p>
      </dgm:t>
    </dgm:pt>
    <dgm:pt modelId="{BC756A27-BDDA-4C63-85E8-5BE3A1C7D50E}" type="parTrans" cxnId="{C96F418F-B14F-4EFF-AF55-EE153C819696}">
      <dgm:prSet/>
      <dgm:spPr/>
      <dgm:t>
        <a:bodyPr/>
        <a:lstStyle/>
        <a:p>
          <a:endParaRPr lang="en-US"/>
        </a:p>
      </dgm:t>
    </dgm:pt>
    <dgm:pt modelId="{803382CF-3B4E-421D-B79C-293C4E0D47F4}" type="sibTrans" cxnId="{C96F418F-B14F-4EFF-AF55-EE153C819696}">
      <dgm:prSet/>
      <dgm:spPr/>
      <dgm:t>
        <a:bodyPr/>
        <a:lstStyle/>
        <a:p>
          <a:endParaRPr lang="en-US"/>
        </a:p>
      </dgm:t>
    </dgm:pt>
    <dgm:pt modelId="{9682F8AF-015E-4652-9645-0786711BCBC1}">
      <dgm:prSet/>
      <dgm:spPr/>
      <dgm:t>
        <a:bodyPr/>
        <a:lstStyle/>
        <a:p>
          <a:r>
            <a:rPr lang="en-US" dirty="0"/>
            <a:t>The Doctor accepts a case and sends invite to the patient for appointment</a:t>
          </a:r>
        </a:p>
      </dgm:t>
    </dgm:pt>
    <dgm:pt modelId="{3A5A5298-7A3C-42EF-99FA-1F654DAB9EB3}" type="parTrans" cxnId="{0D5FD525-38C8-4EF5-BE23-F60B113227DC}">
      <dgm:prSet/>
      <dgm:spPr/>
      <dgm:t>
        <a:bodyPr/>
        <a:lstStyle/>
        <a:p>
          <a:endParaRPr lang="en-US"/>
        </a:p>
      </dgm:t>
    </dgm:pt>
    <dgm:pt modelId="{BE5092B7-DEA6-4879-BBDF-B825D38984D9}" type="sibTrans" cxnId="{0D5FD525-38C8-4EF5-BE23-F60B113227DC}">
      <dgm:prSet/>
      <dgm:spPr/>
      <dgm:t>
        <a:bodyPr/>
        <a:lstStyle/>
        <a:p>
          <a:endParaRPr lang="en-US"/>
        </a:p>
      </dgm:t>
    </dgm:pt>
    <dgm:pt modelId="{17D24A8B-AE03-084B-B720-27E01CA7EB92}" type="pres">
      <dgm:prSet presAssocID="{C6A0CE9F-0E04-40BC-88FF-E43337D08D80}" presName="diagram" presStyleCnt="0">
        <dgm:presLayoutVars>
          <dgm:dir/>
          <dgm:resizeHandles val="exact"/>
        </dgm:presLayoutVars>
      </dgm:prSet>
      <dgm:spPr/>
    </dgm:pt>
    <dgm:pt modelId="{14276C29-1428-3B4F-B69A-660DBC59D637}" type="pres">
      <dgm:prSet presAssocID="{DB03580D-45E3-4898-8F7D-AF61B34019B4}" presName="node" presStyleLbl="node1" presStyleIdx="0" presStyleCnt="2">
        <dgm:presLayoutVars>
          <dgm:bulletEnabled val="1"/>
        </dgm:presLayoutVars>
      </dgm:prSet>
      <dgm:spPr/>
    </dgm:pt>
    <dgm:pt modelId="{8F6BF3F9-1936-734C-A403-23D167B61EC0}" type="pres">
      <dgm:prSet presAssocID="{D6AA8953-5E57-41BD-8A8D-3BA7BEE596EF}" presName="sibTrans" presStyleCnt="0"/>
      <dgm:spPr/>
    </dgm:pt>
    <dgm:pt modelId="{01FC566A-9A7E-B64F-BDFE-4FA183269F55}" type="pres">
      <dgm:prSet presAssocID="{0180158A-B2B7-428C-9942-0424E0516812}" presName="node" presStyleLbl="node1" presStyleIdx="1" presStyleCnt="2">
        <dgm:presLayoutVars>
          <dgm:bulletEnabled val="1"/>
        </dgm:presLayoutVars>
      </dgm:prSet>
      <dgm:spPr/>
    </dgm:pt>
  </dgm:ptLst>
  <dgm:cxnLst>
    <dgm:cxn modelId="{8EF45200-9597-3846-A9F6-E8CA8AEBD9CD}" type="presOf" srcId="{BBFEE83E-EDD0-453C-8AA3-928E969FB8B5}" destId="{01FC566A-9A7E-B64F-BDFE-4FA183269F55}" srcOrd="0" destOrd="1" presId="urn:microsoft.com/office/officeart/2005/8/layout/default"/>
    <dgm:cxn modelId="{164DA70B-5FF5-714A-AB03-5DF9CB86526C}" type="presOf" srcId="{C6A0CE9F-0E04-40BC-88FF-E43337D08D80}" destId="{17D24A8B-AE03-084B-B720-27E01CA7EB92}" srcOrd="0" destOrd="0" presId="urn:microsoft.com/office/officeart/2005/8/layout/default"/>
    <dgm:cxn modelId="{385E7E1A-7005-4320-A71C-C11AF6D080AF}" srcId="{DB03580D-45E3-4898-8F7D-AF61B34019B4}" destId="{7F214EA3-D939-4D64-B411-3083F63924E4}" srcOrd="0" destOrd="0" parTransId="{A12C5113-8EC6-4494-9019-FBEB495B8AE7}" sibTransId="{E0477C4F-29A1-40A3-BC4F-BA3671E77EE7}"/>
    <dgm:cxn modelId="{0D5FD525-38C8-4EF5-BE23-F60B113227DC}" srcId="{0180158A-B2B7-428C-9942-0424E0516812}" destId="{9682F8AF-015E-4652-9645-0786711BCBC1}" srcOrd="1" destOrd="0" parTransId="{3A5A5298-7A3C-42EF-99FA-1F654DAB9EB3}" sibTransId="{BE5092B7-DEA6-4879-BBDF-B825D38984D9}"/>
    <dgm:cxn modelId="{5FA91756-39BA-0D48-A16B-D81FA52257FB}" type="presOf" srcId="{DB03580D-45E3-4898-8F7D-AF61B34019B4}" destId="{14276C29-1428-3B4F-B69A-660DBC59D637}" srcOrd="0" destOrd="0" presId="urn:microsoft.com/office/officeart/2005/8/layout/default"/>
    <dgm:cxn modelId="{1EC6D357-7DFC-3D43-9F94-5E0E7FEF8D44}" type="presOf" srcId="{9682F8AF-015E-4652-9645-0786711BCBC1}" destId="{01FC566A-9A7E-B64F-BDFE-4FA183269F55}" srcOrd="0" destOrd="2" presId="urn:microsoft.com/office/officeart/2005/8/layout/default"/>
    <dgm:cxn modelId="{CBFB6C5D-059C-6841-9197-5108916BF775}" type="presOf" srcId="{0180158A-B2B7-428C-9942-0424E0516812}" destId="{01FC566A-9A7E-B64F-BDFE-4FA183269F55}" srcOrd="0" destOrd="0" presId="urn:microsoft.com/office/officeart/2005/8/layout/default"/>
    <dgm:cxn modelId="{B0712361-C1D9-464D-8D8A-833C1FB36345}" srcId="{C6A0CE9F-0E04-40BC-88FF-E43337D08D80}" destId="{0180158A-B2B7-428C-9942-0424E0516812}" srcOrd="1" destOrd="0" parTransId="{3C171AA3-A54E-4111-82D1-D25A46F04B11}" sibTransId="{4FB6C593-14E1-4908-A3BE-BB5636BAC2AD}"/>
    <dgm:cxn modelId="{5CC98E82-586A-4D38-AF1A-26CC1EB982D9}" srcId="{C6A0CE9F-0E04-40BC-88FF-E43337D08D80}" destId="{DB03580D-45E3-4898-8F7D-AF61B34019B4}" srcOrd="0" destOrd="0" parTransId="{EBEA8D60-2077-4F9B-ABD7-91FB475D0369}" sibTransId="{D6AA8953-5E57-41BD-8A8D-3BA7BEE596EF}"/>
    <dgm:cxn modelId="{C96F418F-B14F-4EFF-AF55-EE153C819696}" srcId="{0180158A-B2B7-428C-9942-0424E0516812}" destId="{BBFEE83E-EDD0-453C-8AA3-928E969FB8B5}" srcOrd="0" destOrd="0" parTransId="{BC756A27-BDDA-4C63-85E8-5BE3A1C7D50E}" sibTransId="{803382CF-3B4E-421D-B79C-293C4E0D47F4}"/>
    <dgm:cxn modelId="{DE31F9AD-4537-420E-AACD-8AFBA9FABA00}" srcId="{DB03580D-45E3-4898-8F7D-AF61B34019B4}" destId="{34D305CA-B593-4E10-A14C-8295861EFA2A}" srcOrd="1" destOrd="0" parTransId="{FACE2B59-B687-4B22-8F6D-CC2F9E0F25BF}" sibTransId="{2EC9A1D1-A687-4111-8CBF-B5D15C3F510D}"/>
    <dgm:cxn modelId="{3683EAB6-7CBB-7644-A23C-1061A30B6805}" type="presOf" srcId="{7F214EA3-D939-4D64-B411-3083F63924E4}" destId="{14276C29-1428-3B4F-B69A-660DBC59D637}" srcOrd="0" destOrd="1" presId="urn:microsoft.com/office/officeart/2005/8/layout/default"/>
    <dgm:cxn modelId="{A83ADFB7-5583-2C4A-A108-39E8EA89A539}" type="presOf" srcId="{34D305CA-B593-4E10-A14C-8295861EFA2A}" destId="{14276C29-1428-3B4F-B69A-660DBC59D637}" srcOrd="0" destOrd="2" presId="urn:microsoft.com/office/officeart/2005/8/layout/default"/>
    <dgm:cxn modelId="{8CF801DF-90F7-2E4C-95A1-88B5961B02A5}" type="presParOf" srcId="{17D24A8B-AE03-084B-B720-27E01CA7EB92}" destId="{14276C29-1428-3B4F-B69A-660DBC59D637}" srcOrd="0" destOrd="0" presId="urn:microsoft.com/office/officeart/2005/8/layout/default"/>
    <dgm:cxn modelId="{A16D32A4-9146-4D47-A032-34CCA1D73572}" type="presParOf" srcId="{17D24A8B-AE03-084B-B720-27E01CA7EB92}" destId="{8F6BF3F9-1936-734C-A403-23D167B61EC0}" srcOrd="1" destOrd="0" presId="urn:microsoft.com/office/officeart/2005/8/layout/default"/>
    <dgm:cxn modelId="{0F42F1C9-3A85-BB4A-B374-9F0DCE49C1BC}" type="presParOf" srcId="{17D24A8B-AE03-084B-B720-27E01CA7EB92}" destId="{01FC566A-9A7E-B64F-BDFE-4FA183269F55}"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0CE9F-0E04-40BC-88FF-E43337D08D8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B03580D-45E3-4898-8F7D-AF61B34019B4}">
      <dgm:prSet/>
      <dgm:spPr/>
      <dgm:t>
        <a:bodyPr/>
        <a:lstStyle/>
        <a:p>
          <a:r>
            <a:rPr lang="en-US" b="1" dirty="0"/>
            <a:t>Use Case 3: Doctor – Lab Assistant Work Request</a:t>
          </a:r>
          <a:endParaRPr lang="en-US" dirty="0"/>
        </a:p>
      </dgm:t>
    </dgm:pt>
    <dgm:pt modelId="{EBEA8D60-2077-4F9B-ABD7-91FB475D0369}" type="parTrans" cxnId="{5CC98E82-586A-4D38-AF1A-26CC1EB982D9}">
      <dgm:prSet/>
      <dgm:spPr/>
      <dgm:t>
        <a:bodyPr/>
        <a:lstStyle/>
        <a:p>
          <a:endParaRPr lang="en-US"/>
        </a:p>
      </dgm:t>
    </dgm:pt>
    <dgm:pt modelId="{D6AA8953-5E57-41BD-8A8D-3BA7BEE596EF}" type="sibTrans" cxnId="{5CC98E82-586A-4D38-AF1A-26CC1EB982D9}">
      <dgm:prSet/>
      <dgm:spPr/>
      <dgm:t>
        <a:bodyPr/>
        <a:lstStyle/>
        <a:p>
          <a:endParaRPr lang="en-US"/>
        </a:p>
      </dgm:t>
    </dgm:pt>
    <dgm:pt modelId="{7F214EA3-D939-4D64-B411-3083F63924E4}">
      <dgm:prSet/>
      <dgm:spPr/>
      <dgm:t>
        <a:bodyPr/>
        <a:lstStyle/>
        <a:p>
          <a:r>
            <a:rPr lang="en-US" dirty="0">
              <a:ea typeface="+mn-lt"/>
              <a:cs typeface="+mn-lt"/>
            </a:rPr>
            <a:t>Doctor</a:t>
          </a:r>
          <a:r>
            <a:rPr lang="en-US" dirty="0"/>
            <a:t> reads the report regarding the assault and request is sent to Lab Assistant for conducting the Lab Tests.</a:t>
          </a:r>
        </a:p>
      </dgm:t>
    </dgm:pt>
    <dgm:pt modelId="{A12C5113-8EC6-4494-9019-FBEB495B8AE7}" type="parTrans" cxnId="{385E7E1A-7005-4320-A71C-C11AF6D080AF}">
      <dgm:prSet/>
      <dgm:spPr/>
      <dgm:t>
        <a:bodyPr/>
        <a:lstStyle/>
        <a:p>
          <a:endParaRPr lang="en-US"/>
        </a:p>
      </dgm:t>
    </dgm:pt>
    <dgm:pt modelId="{E0477C4F-29A1-40A3-BC4F-BA3671E77EE7}" type="sibTrans" cxnId="{385E7E1A-7005-4320-A71C-C11AF6D080AF}">
      <dgm:prSet/>
      <dgm:spPr/>
      <dgm:t>
        <a:bodyPr/>
        <a:lstStyle/>
        <a:p>
          <a:endParaRPr lang="en-US"/>
        </a:p>
      </dgm:t>
    </dgm:pt>
    <dgm:pt modelId="{34D305CA-B593-4E10-A14C-8295861EFA2A}">
      <dgm:prSet/>
      <dgm:spPr/>
      <dgm:t>
        <a:bodyPr/>
        <a:lstStyle/>
        <a:p>
          <a:r>
            <a:rPr lang="en-US" dirty="0"/>
            <a:t>The Lab Assistant accepts a lab test requests and sends results to the doctor</a:t>
          </a:r>
        </a:p>
      </dgm:t>
    </dgm:pt>
    <dgm:pt modelId="{FACE2B59-B687-4B22-8F6D-CC2F9E0F25BF}" type="parTrans" cxnId="{DE31F9AD-4537-420E-AACD-8AFBA9FABA00}">
      <dgm:prSet/>
      <dgm:spPr/>
      <dgm:t>
        <a:bodyPr/>
        <a:lstStyle/>
        <a:p>
          <a:endParaRPr lang="en-US"/>
        </a:p>
      </dgm:t>
    </dgm:pt>
    <dgm:pt modelId="{2EC9A1D1-A687-4111-8CBF-B5D15C3F510D}" type="sibTrans" cxnId="{DE31F9AD-4537-420E-AACD-8AFBA9FABA00}">
      <dgm:prSet/>
      <dgm:spPr/>
      <dgm:t>
        <a:bodyPr/>
        <a:lstStyle/>
        <a:p>
          <a:endParaRPr lang="en-US"/>
        </a:p>
      </dgm:t>
    </dgm:pt>
    <dgm:pt modelId="{0180158A-B2B7-428C-9942-0424E0516812}">
      <dgm:prSet/>
      <dgm:spPr/>
      <dgm:t>
        <a:bodyPr/>
        <a:lstStyle/>
        <a:p>
          <a:r>
            <a:rPr lang="en-US" b="1" dirty="0"/>
            <a:t>Use Case 4: Doctor - Pharmacy Work Request</a:t>
          </a:r>
          <a:endParaRPr lang="en-US" dirty="0"/>
        </a:p>
      </dgm:t>
    </dgm:pt>
    <dgm:pt modelId="{3C171AA3-A54E-4111-82D1-D25A46F04B11}" type="parTrans" cxnId="{B0712361-C1D9-464D-8D8A-833C1FB36345}">
      <dgm:prSet/>
      <dgm:spPr/>
      <dgm:t>
        <a:bodyPr/>
        <a:lstStyle/>
        <a:p>
          <a:endParaRPr lang="en-US"/>
        </a:p>
      </dgm:t>
    </dgm:pt>
    <dgm:pt modelId="{4FB6C593-14E1-4908-A3BE-BB5636BAC2AD}" type="sibTrans" cxnId="{B0712361-C1D9-464D-8D8A-833C1FB36345}">
      <dgm:prSet/>
      <dgm:spPr/>
      <dgm:t>
        <a:bodyPr/>
        <a:lstStyle/>
        <a:p>
          <a:endParaRPr lang="en-US"/>
        </a:p>
      </dgm:t>
    </dgm:pt>
    <dgm:pt modelId="{BBFEE83E-EDD0-453C-8AA3-928E969FB8B5}">
      <dgm:prSet/>
      <dgm:spPr/>
      <dgm:t>
        <a:bodyPr/>
        <a:lstStyle/>
        <a:p>
          <a:r>
            <a:rPr lang="en-US" dirty="0"/>
            <a:t>Doctor sends the</a:t>
          </a:r>
          <a:r>
            <a:rPr lang="en-US" dirty="0">
              <a:ea typeface="+mn-lt"/>
              <a:cs typeface="+mn-lt"/>
            </a:rPr>
            <a:t> request</a:t>
          </a:r>
          <a:r>
            <a:rPr lang="en-US" dirty="0"/>
            <a:t> to Pharmacist after the health check-up.</a:t>
          </a:r>
        </a:p>
      </dgm:t>
    </dgm:pt>
    <dgm:pt modelId="{BC756A27-BDDA-4C63-85E8-5BE3A1C7D50E}" type="parTrans" cxnId="{C96F418F-B14F-4EFF-AF55-EE153C819696}">
      <dgm:prSet/>
      <dgm:spPr/>
      <dgm:t>
        <a:bodyPr/>
        <a:lstStyle/>
        <a:p>
          <a:endParaRPr lang="en-US"/>
        </a:p>
      </dgm:t>
    </dgm:pt>
    <dgm:pt modelId="{803382CF-3B4E-421D-B79C-293C4E0D47F4}" type="sibTrans" cxnId="{C96F418F-B14F-4EFF-AF55-EE153C819696}">
      <dgm:prSet/>
      <dgm:spPr/>
      <dgm:t>
        <a:bodyPr/>
        <a:lstStyle/>
        <a:p>
          <a:endParaRPr lang="en-US"/>
        </a:p>
      </dgm:t>
    </dgm:pt>
    <dgm:pt modelId="{9682F8AF-015E-4652-9645-0786711BCBC1}">
      <dgm:prSet/>
      <dgm:spPr/>
      <dgm:t>
        <a:bodyPr/>
        <a:lstStyle/>
        <a:p>
          <a:r>
            <a:rPr lang="en-US" dirty="0"/>
            <a:t>The Pharmacists views the prescription request and sends invite to patient for pickup</a:t>
          </a:r>
        </a:p>
      </dgm:t>
    </dgm:pt>
    <dgm:pt modelId="{3A5A5298-7A3C-42EF-99FA-1F654DAB9EB3}" type="parTrans" cxnId="{0D5FD525-38C8-4EF5-BE23-F60B113227DC}">
      <dgm:prSet/>
      <dgm:spPr/>
      <dgm:t>
        <a:bodyPr/>
        <a:lstStyle/>
        <a:p>
          <a:endParaRPr lang="en-US"/>
        </a:p>
      </dgm:t>
    </dgm:pt>
    <dgm:pt modelId="{BE5092B7-DEA6-4879-BBDF-B825D38984D9}" type="sibTrans" cxnId="{0D5FD525-38C8-4EF5-BE23-F60B113227DC}">
      <dgm:prSet/>
      <dgm:spPr/>
      <dgm:t>
        <a:bodyPr/>
        <a:lstStyle/>
        <a:p>
          <a:endParaRPr lang="en-US"/>
        </a:p>
      </dgm:t>
    </dgm:pt>
    <dgm:pt modelId="{5FCFE4C8-1BE7-4942-A769-25369970E398}">
      <dgm:prSet/>
      <dgm:spPr/>
      <dgm:t>
        <a:bodyPr/>
        <a:lstStyle/>
        <a:p>
          <a:r>
            <a:rPr lang="en-US" dirty="0"/>
            <a:t>The Doctor can then view the results.</a:t>
          </a:r>
        </a:p>
      </dgm:t>
    </dgm:pt>
    <dgm:pt modelId="{80291205-E384-C249-9E32-D7548C5A8CFF}" type="parTrans" cxnId="{C5997CA6-203C-A149-851E-FF184B4EE172}">
      <dgm:prSet/>
      <dgm:spPr/>
      <dgm:t>
        <a:bodyPr/>
        <a:lstStyle/>
        <a:p>
          <a:endParaRPr lang="en-US"/>
        </a:p>
      </dgm:t>
    </dgm:pt>
    <dgm:pt modelId="{3A46D9F2-FDA3-A84E-867D-C2E1C734C2C9}" type="sibTrans" cxnId="{C5997CA6-203C-A149-851E-FF184B4EE172}">
      <dgm:prSet/>
      <dgm:spPr/>
      <dgm:t>
        <a:bodyPr/>
        <a:lstStyle/>
        <a:p>
          <a:endParaRPr lang="en-US"/>
        </a:p>
      </dgm:t>
    </dgm:pt>
    <dgm:pt modelId="{17D24A8B-AE03-084B-B720-27E01CA7EB92}" type="pres">
      <dgm:prSet presAssocID="{C6A0CE9F-0E04-40BC-88FF-E43337D08D80}" presName="diagram" presStyleCnt="0">
        <dgm:presLayoutVars>
          <dgm:dir/>
          <dgm:resizeHandles val="exact"/>
        </dgm:presLayoutVars>
      </dgm:prSet>
      <dgm:spPr/>
    </dgm:pt>
    <dgm:pt modelId="{14276C29-1428-3B4F-B69A-660DBC59D637}" type="pres">
      <dgm:prSet presAssocID="{DB03580D-45E3-4898-8F7D-AF61B34019B4}" presName="node" presStyleLbl="node1" presStyleIdx="0" presStyleCnt="2">
        <dgm:presLayoutVars>
          <dgm:bulletEnabled val="1"/>
        </dgm:presLayoutVars>
      </dgm:prSet>
      <dgm:spPr/>
    </dgm:pt>
    <dgm:pt modelId="{8F6BF3F9-1936-734C-A403-23D167B61EC0}" type="pres">
      <dgm:prSet presAssocID="{D6AA8953-5E57-41BD-8A8D-3BA7BEE596EF}" presName="sibTrans" presStyleCnt="0"/>
      <dgm:spPr/>
    </dgm:pt>
    <dgm:pt modelId="{01FC566A-9A7E-B64F-BDFE-4FA183269F55}" type="pres">
      <dgm:prSet presAssocID="{0180158A-B2B7-428C-9942-0424E0516812}" presName="node" presStyleLbl="node1" presStyleIdx="1" presStyleCnt="2">
        <dgm:presLayoutVars>
          <dgm:bulletEnabled val="1"/>
        </dgm:presLayoutVars>
      </dgm:prSet>
      <dgm:spPr/>
    </dgm:pt>
  </dgm:ptLst>
  <dgm:cxnLst>
    <dgm:cxn modelId="{8EF45200-9597-3846-A9F6-E8CA8AEBD9CD}" type="presOf" srcId="{BBFEE83E-EDD0-453C-8AA3-928E969FB8B5}" destId="{01FC566A-9A7E-B64F-BDFE-4FA183269F55}" srcOrd="0" destOrd="1" presId="urn:microsoft.com/office/officeart/2005/8/layout/default"/>
    <dgm:cxn modelId="{164DA70B-5FF5-714A-AB03-5DF9CB86526C}" type="presOf" srcId="{C6A0CE9F-0E04-40BC-88FF-E43337D08D80}" destId="{17D24A8B-AE03-084B-B720-27E01CA7EB92}" srcOrd="0" destOrd="0" presId="urn:microsoft.com/office/officeart/2005/8/layout/default"/>
    <dgm:cxn modelId="{6A330311-F4E9-4047-A43A-3D7A18A307BB}" type="presOf" srcId="{5FCFE4C8-1BE7-4942-A769-25369970E398}" destId="{14276C29-1428-3B4F-B69A-660DBC59D637}" srcOrd="0" destOrd="3" presId="urn:microsoft.com/office/officeart/2005/8/layout/default"/>
    <dgm:cxn modelId="{385E7E1A-7005-4320-A71C-C11AF6D080AF}" srcId="{DB03580D-45E3-4898-8F7D-AF61B34019B4}" destId="{7F214EA3-D939-4D64-B411-3083F63924E4}" srcOrd="0" destOrd="0" parTransId="{A12C5113-8EC6-4494-9019-FBEB495B8AE7}" sibTransId="{E0477C4F-29A1-40A3-BC4F-BA3671E77EE7}"/>
    <dgm:cxn modelId="{0D5FD525-38C8-4EF5-BE23-F60B113227DC}" srcId="{0180158A-B2B7-428C-9942-0424E0516812}" destId="{9682F8AF-015E-4652-9645-0786711BCBC1}" srcOrd="1" destOrd="0" parTransId="{3A5A5298-7A3C-42EF-99FA-1F654DAB9EB3}" sibTransId="{BE5092B7-DEA6-4879-BBDF-B825D38984D9}"/>
    <dgm:cxn modelId="{5FA91756-39BA-0D48-A16B-D81FA52257FB}" type="presOf" srcId="{DB03580D-45E3-4898-8F7D-AF61B34019B4}" destId="{14276C29-1428-3B4F-B69A-660DBC59D637}" srcOrd="0" destOrd="0" presId="urn:microsoft.com/office/officeart/2005/8/layout/default"/>
    <dgm:cxn modelId="{1EC6D357-7DFC-3D43-9F94-5E0E7FEF8D44}" type="presOf" srcId="{9682F8AF-015E-4652-9645-0786711BCBC1}" destId="{01FC566A-9A7E-B64F-BDFE-4FA183269F55}" srcOrd="0" destOrd="2" presId="urn:microsoft.com/office/officeart/2005/8/layout/default"/>
    <dgm:cxn modelId="{CBFB6C5D-059C-6841-9197-5108916BF775}" type="presOf" srcId="{0180158A-B2B7-428C-9942-0424E0516812}" destId="{01FC566A-9A7E-B64F-BDFE-4FA183269F55}" srcOrd="0" destOrd="0" presId="urn:microsoft.com/office/officeart/2005/8/layout/default"/>
    <dgm:cxn modelId="{B0712361-C1D9-464D-8D8A-833C1FB36345}" srcId="{C6A0CE9F-0E04-40BC-88FF-E43337D08D80}" destId="{0180158A-B2B7-428C-9942-0424E0516812}" srcOrd="1" destOrd="0" parTransId="{3C171AA3-A54E-4111-82D1-D25A46F04B11}" sibTransId="{4FB6C593-14E1-4908-A3BE-BB5636BAC2AD}"/>
    <dgm:cxn modelId="{5CC98E82-586A-4D38-AF1A-26CC1EB982D9}" srcId="{C6A0CE9F-0E04-40BC-88FF-E43337D08D80}" destId="{DB03580D-45E3-4898-8F7D-AF61B34019B4}" srcOrd="0" destOrd="0" parTransId="{EBEA8D60-2077-4F9B-ABD7-91FB475D0369}" sibTransId="{D6AA8953-5E57-41BD-8A8D-3BA7BEE596EF}"/>
    <dgm:cxn modelId="{C96F418F-B14F-4EFF-AF55-EE153C819696}" srcId="{0180158A-B2B7-428C-9942-0424E0516812}" destId="{BBFEE83E-EDD0-453C-8AA3-928E969FB8B5}" srcOrd="0" destOrd="0" parTransId="{BC756A27-BDDA-4C63-85E8-5BE3A1C7D50E}" sibTransId="{803382CF-3B4E-421D-B79C-293C4E0D47F4}"/>
    <dgm:cxn modelId="{C5997CA6-203C-A149-851E-FF184B4EE172}" srcId="{DB03580D-45E3-4898-8F7D-AF61B34019B4}" destId="{5FCFE4C8-1BE7-4942-A769-25369970E398}" srcOrd="2" destOrd="0" parTransId="{80291205-E384-C249-9E32-D7548C5A8CFF}" sibTransId="{3A46D9F2-FDA3-A84E-867D-C2E1C734C2C9}"/>
    <dgm:cxn modelId="{DE31F9AD-4537-420E-AACD-8AFBA9FABA00}" srcId="{DB03580D-45E3-4898-8F7D-AF61B34019B4}" destId="{34D305CA-B593-4E10-A14C-8295861EFA2A}" srcOrd="1" destOrd="0" parTransId="{FACE2B59-B687-4B22-8F6D-CC2F9E0F25BF}" sibTransId="{2EC9A1D1-A687-4111-8CBF-B5D15C3F510D}"/>
    <dgm:cxn modelId="{3683EAB6-7CBB-7644-A23C-1061A30B6805}" type="presOf" srcId="{7F214EA3-D939-4D64-B411-3083F63924E4}" destId="{14276C29-1428-3B4F-B69A-660DBC59D637}" srcOrd="0" destOrd="1" presId="urn:microsoft.com/office/officeart/2005/8/layout/default"/>
    <dgm:cxn modelId="{A83ADFB7-5583-2C4A-A108-39E8EA89A539}" type="presOf" srcId="{34D305CA-B593-4E10-A14C-8295861EFA2A}" destId="{14276C29-1428-3B4F-B69A-660DBC59D637}" srcOrd="0" destOrd="2" presId="urn:microsoft.com/office/officeart/2005/8/layout/default"/>
    <dgm:cxn modelId="{8CF801DF-90F7-2E4C-95A1-88B5961B02A5}" type="presParOf" srcId="{17D24A8B-AE03-084B-B720-27E01CA7EB92}" destId="{14276C29-1428-3B4F-B69A-660DBC59D637}" srcOrd="0" destOrd="0" presId="urn:microsoft.com/office/officeart/2005/8/layout/default"/>
    <dgm:cxn modelId="{A16D32A4-9146-4D47-A032-34CCA1D73572}" type="presParOf" srcId="{17D24A8B-AE03-084B-B720-27E01CA7EB92}" destId="{8F6BF3F9-1936-734C-A403-23D167B61EC0}" srcOrd="1" destOrd="0" presId="urn:microsoft.com/office/officeart/2005/8/layout/default"/>
    <dgm:cxn modelId="{0F42F1C9-3A85-BB4A-B374-9F0DCE49C1BC}" type="presParOf" srcId="{17D24A8B-AE03-084B-B720-27E01CA7EB92}" destId="{01FC566A-9A7E-B64F-BDFE-4FA183269F55}"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A0CE9F-0E04-40BC-88FF-E43337D08D8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B03580D-45E3-4898-8F7D-AF61B34019B4}">
      <dgm:prSet/>
      <dgm:spPr/>
      <dgm:t>
        <a:bodyPr/>
        <a:lstStyle/>
        <a:p>
          <a:r>
            <a:rPr lang="en-US" b="1" dirty="0"/>
            <a:t>Use Case 5: Case Volunteer – Counsellor Work Request</a:t>
          </a:r>
          <a:endParaRPr lang="en-US" dirty="0"/>
        </a:p>
      </dgm:t>
    </dgm:pt>
    <dgm:pt modelId="{EBEA8D60-2077-4F9B-ABD7-91FB475D0369}" type="parTrans" cxnId="{5CC98E82-586A-4D38-AF1A-26CC1EB982D9}">
      <dgm:prSet/>
      <dgm:spPr/>
      <dgm:t>
        <a:bodyPr/>
        <a:lstStyle/>
        <a:p>
          <a:endParaRPr lang="en-US"/>
        </a:p>
      </dgm:t>
    </dgm:pt>
    <dgm:pt modelId="{D6AA8953-5E57-41BD-8A8D-3BA7BEE596EF}" type="sibTrans" cxnId="{5CC98E82-586A-4D38-AF1A-26CC1EB982D9}">
      <dgm:prSet/>
      <dgm:spPr/>
      <dgm:t>
        <a:bodyPr/>
        <a:lstStyle/>
        <a:p>
          <a:endParaRPr lang="en-US"/>
        </a:p>
      </dgm:t>
    </dgm:pt>
    <dgm:pt modelId="{7F214EA3-D939-4D64-B411-3083F63924E4}">
      <dgm:prSet/>
      <dgm:spPr/>
      <dgm:t>
        <a:bodyPr/>
        <a:lstStyle/>
        <a:p>
          <a:r>
            <a:rPr lang="en-US" dirty="0"/>
            <a:t>Case Volunteer reads the report regarding the assault and request is sent to Counsellor.</a:t>
          </a:r>
        </a:p>
      </dgm:t>
    </dgm:pt>
    <dgm:pt modelId="{A12C5113-8EC6-4494-9019-FBEB495B8AE7}" type="parTrans" cxnId="{385E7E1A-7005-4320-A71C-C11AF6D080AF}">
      <dgm:prSet/>
      <dgm:spPr/>
      <dgm:t>
        <a:bodyPr/>
        <a:lstStyle/>
        <a:p>
          <a:endParaRPr lang="en-US"/>
        </a:p>
      </dgm:t>
    </dgm:pt>
    <dgm:pt modelId="{E0477C4F-29A1-40A3-BC4F-BA3671E77EE7}" type="sibTrans" cxnId="{385E7E1A-7005-4320-A71C-C11AF6D080AF}">
      <dgm:prSet/>
      <dgm:spPr/>
      <dgm:t>
        <a:bodyPr/>
        <a:lstStyle/>
        <a:p>
          <a:endParaRPr lang="en-US"/>
        </a:p>
      </dgm:t>
    </dgm:pt>
    <dgm:pt modelId="{0180158A-B2B7-428C-9942-0424E0516812}">
      <dgm:prSet/>
      <dgm:spPr/>
      <dgm:t>
        <a:bodyPr/>
        <a:lstStyle/>
        <a:p>
          <a:r>
            <a:rPr lang="en-US" b="1" dirty="0"/>
            <a:t>Use Case 6: Case Volunteer – Lawyer Work Request</a:t>
          </a:r>
          <a:endParaRPr lang="en-US" dirty="0"/>
        </a:p>
      </dgm:t>
    </dgm:pt>
    <dgm:pt modelId="{3C171AA3-A54E-4111-82D1-D25A46F04B11}" type="parTrans" cxnId="{B0712361-C1D9-464D-8D8A-833C1FB36345}">
      <dgm:prSet/>
      <dgm:spPr/>
      <dgm:t>
        <a:bodyPr/>
        <a:lstStyle/>
        <a:p>
          <a:endParaRPr lang="en-US"/>
        </a:p>
      </dgm:t>
    </dgm:pt>
    <dgm:pt modelId="{4FB6C593-14E1-4908-A3BE-BB5636BAC2AD}" type="sibTrans" cxnId="{B0712361-C1D9-464D-8D8A-833C1FB36345}">
      <dgm:prSet/>
      <dgm:spPr/>
      <dgm:t>
        <a:bodyPr/>
        <a:lstStyle/>
        <a:p>
          <a:endParaRPr lang="en-US"/>
        </a:p>
      </dgm:t>
    </dgm:pt>
    <dgm:pt modelId="{BBFEE83E-EDD0-453C-8AA3-928E969FB8B5}">
      <dgm:prSet/>
      <dgm:spPr/>
      <dgm:t>
        <a:bodyPr/>
        <a:lstStyle/>
        <a:p>
          <a:r>
            <a:rPr lang="en-US" dirty="0"/>
            <a:t>Case Volunteer reads the report regarding the assault and request is sent to Lawyer.</a:t>
          </a:r>
        </a:p>
      </dgm:t>
    </dgm:pt>
    <dgm:pt modelId="{BC756A27-BDDA-4C63-85E8-5BE3A1C7D50E}" type="parTrans" cxnId="{C96F418F-B14F-4EFF-AF55-EE153C819696}">
      <dgm:prSet/>
      <dgm:spPr/>
      <dgm:t>
        <a:bodyPr/>
        <a:lstStyle/>
        <a:p>
          <a:endParaRPr lang="en-US"/>
        </a:p>
      </dgm:t>
    </dgm:pt>
    <dgm:pt modelId="{803382CF-3B4E-421D-B79C-293C4E0D47F4}" type="sibTrans" cxnId="{C96F418F-B14F-4EFF-AF55-EE153C819696}">
      <dgm:prSet/>
      <dgm:spPr/>
      <dgm:t>
        <a:bodyPr/>
        <a:lstStyle/>
        <a:p>
          <a:endParaRPr lang="en-US"/>
        </a:p>
      </dgm:t>
    </dgm:pt>
    <dgm:pt modelId="{9682F8AF-015E-4652-9645-0786711BCBC1}">
      <dgm:prSet/>
      <dgm:spPr/>
      <dgm:t>
        <a:bodyPr/>
        <a:lstStyle/>
        <a:p>
          <a:r>
            <a:rPr lang="en-US" dirty="0"/>
            <a:t>The Lawyer accepts a case and sends invite to the patient for appointment</a:t>
          </a:r>
        </a:p>
      </dgm:t>
    </dgm:pt>
    <dgm:pt modelId="{3A5A5298-7A3C-42EF-99FA-1F654DAB9EB3}" type="parTrans" cxnId="{0D5FD525-38C8-4EF5-BE23-F60B113227DC}">
      <dgm:prSet/>
      <dgm:spPr/>
      <dgm:t>
        <a:bodyPr/>
        <a:lstStyle/>
        <a:p>
          <a:endParaRPr lang="en-US"/>
        </a:p>
      </dgm:t>
    </dgm:pt>
    <dgm:pt modelId="{BE5092B7-DEA6-4879-BBDF-B825D38984D9}" type="sibTrans" cxnId="{0D5FD525-38C8-4EF5-BE23-F60B113227DC}">
      <dgm:prSet/>
      <dgm:spPr/>
      <dgm:t>
        <a:bodyPr/>
        <a:lstStyle/>
        <a:p>
          <a:endParaRPr lang="en-US"/>
        </a:p>
      </dgm:t>
    </dgm:pt>
    <dgm:pt modelId="{5FCFE4C8-1BE7-4942-A769-25369970E398}">
      <dgm:prSet/>
      <dgm:spPr/>
      <dgm:t>
        <a:bodyPr/>
        <a:lstStyle/>
        <a:p>
          <a:r>
            <a:rPr lang="en-US" dirty="0"/>
            <a:t>The counselor keeps a record of each encounter</a:t>
          </a:r>
        </a:p>
      </dgm:t>
    </dgm:pt>
    <dgm:pt modelId="{80291205-E384-C249-9E32-D7548C5A8CFF}" type="parTrans" cxnId="{C5997CA6-203C-A149-851E-FF184B4EE172}">
      <dgm:prSet/>
      <dgm:spPr/>
      <dgm:t>
        <a:bodyPr/>
        <a:lstStyle/>
        <a:p>
          <a:endParaRPr lang="en-US"/>
        </a:p>
      </dgm:t>
    </dgm:pt>
    <dgm:pt modelId="{3A46D9F2-FDA3-A84E-867D-C2E1C734C2C9}" type="sibTrans" cxnId="{C5997CA6-203C-A149-851E-FF184B4EE172}">
      <dgm:prSet/>
      <dgm:spPr/>
      <dgm:t>
        <a:bodyPr/>
        <a:lstStyle/>
        <a:p>
          <a:endParaRPr lang="en-US"/>
        </a:p>
      </dgm:t>
    </dgm:pt>
    <dgm:pt modelId="{63F4F9F9-0E3D-B441-ABDA-B884F8EEFE72}">
      <dgm:prSet/>
      <dgm:spPr/>
      <dgm:t>
        <a:bodyPr/>
        <a:lstStyle/>
        <a:p>
          <a:r>
            <a:rPr lang="en-US" dirty="0"/>
            <a:t>The Counselor accepts a case and sends invite to the patient for appointment</a:t>
          </a:r>
        </a:p>
      </dgm:t>
    </dgm:pt>
    <dgm:pt modelId="{D9E9F855-2344-A947-AC7E-6B60C57AB41B}" type="parTrans" cxnId="{39A0705E-3BDE-D04A-ABDA-28F4FC7EDC26}">
      <dgm:prSet/>
      <dgm:spPr/>
      <dgm:t>
        <a:bodyPr/>
        <a:lstStyle/>
        <a:p>
          <a:endParaRPr lang="en-US"/>
        </a:p>
      </dgm:t>
    </dgm:pt>
    <dgm:pt modelId="{AF0E9424-0CE2-8142-9EBE-23442227D327}" type="sibTrans" cxnId="{39A0705E-3BDE-D04A-ABDA-28F4FC7EDC26}">
      <dgm:prSet/>
      <dgm:spPr/>
      <dgm:t>
        <a:bodyPr/>
        <a:lstStyle/>
        <a:p>
          <a:endParaRPr lang="en-US"/>
        </a:p>
      </dgm:t>
    </dgm:pt>
    <dgm:pt modelId="{779F3F6C-FA62-6A45-923C-3372ACF8F8E6}">
      <dgm:prSet/>
      <dgm:spPr/>
      <dgm:t>
        <a:bodyPr/>
        <a:lstStyle/>
        <a:p>
          <a:r>
            <a:rPr lang="en-US" dirty="0">
              <a:ea typeface="+mn-lt"/>
              <a:cs typeface="+mn-lt"/>
            </a:rPr>
            <a:t>The Lawyer keeps a record of each encounter</a:t>
          </a:r>
          <a:endParaRPr lang="en-US" dirty="0"/>
        </a:p>
      </dgm:t>
    </dgm:pt>
    <dgm:pt modelId="{E534DFEF-CAEF-F24D-BBAC-21FF842D6FA6}" type="parTrans" cxnId="{01FFA4AD-2219-764E-B6F3-4DD0E7D951AE}">
      <dgm:prSet/>
      <dgm:spPr/>
      <dgm:t>
        <a:bodyPr/>
        <a:lstStyle/>
        <a:p>
          <a:endParaRPr lang="en-US"/>
        </a:p>
      </dgm:t>
    </dgm:pt>
    <dgm:pt modelId="{6C332590-1E7C-1F48-8F43-1C003DC0CEAC}" type="sibTrans" cxnId="{01FFA4AD-2219-764E-B6F3-4DD0E7D951AE}">
      <dgm:prSet/>
      <dgm:spPr/>
      <dgm:t>
        <a:bodyPr/>
        <a:lstStyle/>
        <a:p>
          <a:endParaRPr lang="en-US"/>
        </a:p>
      </dgm:t>
    </dgm:pt>
    <dgm:pt modelId="{17D24A8B-AE03-084B-B720-27E01CA7EB92}" type="pres">
      <dgm:prSet presAssocID="{C6A0CE9F-0E04-40BC-88FF-E43337D08D80}" presName="diagram" presStyleCnt="0">
        <dgm:presLayoutVars>
          <dgm:dir/>
          <dgm:resizeHandles val="exact"/>
        </dgm:presLayoutVars>
      </dgm:prSet>
      <dgm:spPr/>
    </dgm:pt>
    <dgm:pt modelId="{14276C29-1428-3B4F-B69A-660DBC59D637}" type="pres">
      <dgm:prSet presAssocID="{DB03580D-45E3-4898-8F7D-AF61B34019B4}" presName="node" presStyleLbl="node1" presStyleIdx="0" presStyleCnt="2">
        <dgm:presLayoutVars>
          <dgm:bulletEnabled val="1"/>
        </dgm:presLayoutVars>
      </dgm:prSet>
      <dgm:spPr/>
    </dgm:pt>
    <dgm:pt modelId="{8F6BF3F9-1936-734C-A403-23D167B61EC0}" type="pres">
      <dgm:prSet presAssocID="{D6AA8953-5E57-41BD-8A8D-3BA7BEE596EF}" presName="sibTrans" presStyleCnt="0"/>
      <dgm:spPr/>
    </dgm:pt>
    <dgm:pt modelId="{01FC566A-9A7E-B64F-BDFE-4FA183269F55}" type="pres">
      <dgm:prSet presAssocID="{0180158A-B2B7-428C-9942-0424E0516812}" presName="node" presStyleLbl="node1" presStyleIdx="1" presStyleCnt="2">
        <dgm:presLayoutVars>
          <dgm:bulletEnabled val="1"/>
        </dgm:presLayoutVars>
      </dgm:prSet>
      <dgm:spPr/>
    </dgm:pt>
  </dgm:ptLst>
  <dgm:cxnLst>
    <dgm:cxn modelId="{8EF45200-9597-3846-A9F6-E8CA8AEBD9CD}" type="presOf" srcId="{BBFEE83E-EDD0-453C-8AA3-928E969FB8B5}" destId="{01FC566A-9A7E-B64F-BDFE-4FA183269F55}" srcOrd="0" destOrd="1" presId="urn:microsoft.com/office/officeart/2005/8/layout/default"/>
    <dgm:cxn modelId="{164DA70B-5FF5-714A-AB03-5DF9CB86526C}" type="presOf" srcId="{C6A0CE9F-0E04-40BC-88FF-E43337D08D80}" destId="{17D24A8B-AE03-084B-B720-27E01CA7EB92}" srcOrd="0" destOrd="0" presId="urn:microsoft.com/office/officeart/2005/8/layout/default"/>
    <dgm:cxn modelId="{6A330311-F4E9-4047-A43A-3D7A18A307BB}" type="presOf" srcId="{5FCFE4C8-1BE7-4942-A769-25369970E398}" destId="{14276C29-1428-3B4F-B69A-660DBC59D637}" srcOrd="0" destOrd="3" presId="urn:microsoft.com/office/officeart/2005/8/layout/default"/>
    <dgm:cxn modelId="{385E7E1A-7005-4320-A71C-C11AF6D080AF}" srcId="{DB03580D-45E3-4898-8F7D-AF61B34019B4}" destId="{7F214EA3-D939-4D64-B411-3083F63924E4}" srcOrd="0" destOrd="0" parTransId="{A12C5113-8EC6-4494-9019-FBEB495B8AE7}" sibTransId="{E0477C4F-29A1-40A3-BC4F-BA3671E77EE7}"/>
    <dgm:cxn modelId="{0D5FD525-38C8-4EF5-BE23-F60B113227DC}" srcId="{0180158A-B2B7-428C-9942-0424E0516812}" destId="{9682F8AF-015E-4652-9645-0786711BCBC1}" srcOrd="1" destOrd="0" parTransId="{3A5A5298-7A3C-42EF-99FA-1F654DAB9EB3}" sibTransId="{BE5092B7-DEA6-4879-BBDF-B825D38984D9}"/>
    <dgm:cxn modelId="{035A0A4A-810F-C149-8222-742E6B1E0C20}" type="presOf" srcId="{63F4F9F9-0E3D-B441-ABDA-B884F8EEFE72}" destId="{14276C29-1428-3B4F-B69A-660DBC59D637}" srcOrd="0" destOrd="2" presId="urn:microsoft.com/office/officeart/2005/8/layout/default"/>
    <dgm:cxn modelId="{5FA91756-39BA-0D48-A16B-D81FA52257FB}" type="presOf" srcId="{DB03580D-45E3-4898-8F7D-AF61B34019B4}" destId="{14276C29-1428-3B4F-B69A-660DBC59D637}" srcOrd="0" destOrd="0" presId="urn:microsoft.com/office/officeart/2005/8/layout/default"/>
    <dgm:cxn modelId="{1EC6D357-7DFC-3D43-9F94-5E0E7FEF8D44}" type="presOf" srcId="{9682F8AF-015E-4652-9645-0786711BCBC1}" destId="{01FC566A-9A7E-B64F-BDFE-4FA183269F55}" srcOrd="0" destOrd="2" presId="urn:microsoft.com/office/officeart/2005/8/layout/default"/>
    <dgm:cxn modelId="{CBFB6C5D-059C-6841-9197-5108916BF775}" type="presOf" srcId="{0180158A-B2B7-428C-9942-0424E0516812}" destId="{01FC566A-9A7E-B64F-BDFE-4FA183269F55}" srcOrd="0" destOrd="0" presId="urn:microsoft.com/office/officeart/2005/8/layout/default"/>
    <dgm:cxn modelId="{39A0705E-3BDE-D04A-ABDA-28F4FC7EDC26}" srcId="{DB03580D-45E3-4898-8F7D-AF61B34019B4}" destId="{63F4F9F9-0E3D-B441-ABDA-B884F8EEFE72}" srcOrd="1" destOrd="0" parTransId="{D9E9F855-2344-A947-AC7E-6B60C57AB41B}" sibTransId="{AF0E9424-0CE2-8142-9EBE-23442227D327}"/>
    <dgm:cxn modelId="{B0712361-C1D9-464D-8D8A-833C1FB36345}" srcId="{C6A0CE9F-0E04-40BC-88FF-E43337D08D80}" destId="{0180158A-B2B7-428C-9942-0424E0516812}" srcOrd="1" destOrd="0" parTransId="{3C171AA3-A54E-4111-82D1-D25A46F04B11}" sibTransId="{4FB6C593-14E1-4908-A3BE-BB5636BAC2AD}"/>
    <dgm:cxn modelId="{5CC98E82-586A-4D38-AF1A-26CC1EB982D9}" srcId="{C6A0CE9F-0E04-40BC-88FF-E43337D08D80}" destId="{DB03580D-45E3-4898-8F7D-AF61B34019B4}" srcOrd="0" destOrd="0" parTransId="{EBEA8D60-2077-4F9B-ABD7-91FB475D0369}" sibTransId="{D6AA8953-5E57-41BD-8A8D-3BA7BEE596EF}"/>
    <dgm:cxn modelId="{C96F418F-B14F-4EFF-AF55-EE153C819696}" srcId="{0180158A-B2B7-428C-9942-0424E0516812}" destId="{BBFEE83E-EDD0-453C-8AA3-928E969FB8B5}" srcOrd="0" destOrd="0" parTransId="{BC756A27-BDDA-4C63-85E8-5BE3A1C7D50E}" sibTransId="{803382CF-3B4E-421D-B79C-293C4E0D47F4}"/>
    <dgm:cxn modelId="{F41B0D9E-ECF2-8F4E-8B26-9D081A8A9943}" type="presOf" srcId="{779F3F6C-FA62-6A45-923C-3372ACF8F8E6}" destId="{01FC566A-9A7E-B64F-BDFE-4FA183269F55}" srcOrd="0" destOrd="3" presId="urn:microsoft.com/office/officeart/2005/8/layout/default"/>
    <dgm:cxn modelId="{C5997CA6-203C-A149-851E-FF184B4EE172}" srcId="{DB03580D-45E3-4898-8F7D-AF61B34019B4}" destId="{5FCFE4C8-1BE7-4942-A769-25369970E398}" srcOrd="2" destOrd="0" parTransId="{80291205-E384-C249-9E32-D7548C5A8CFF}" sibTransId="{3A46D9F2-FDA3-A84E-867D-C2E1C734C2C9}"/>
    <dgm:cxn modelId="{01FFA4AD-2219-764E-B6F3-4DD0E7D951AE}" srcId="{0180158A-B2B7-428C-9942-0424E0516812}" destId="{779F3F6C-FA62-6A45-923C-3372ACF8F8E6}" srcOrd="2" destOrd="0" parTransId="{E534DFEF-CAEF-F24D-BBAC-21FF842D6FA6}" sibTransId="{6C332590-1E7C-1F48-8F43-1C003DC0CEAC}"/>
    <dgm:cxn modelId="{3683EAB6-7CBB-7644-A23C-1061A30B6805}" type="presOf" srcId="{7F214EA3-D939-4D64-B411-3083F63924E4}" destId="{14276C29-1428-3B4F-B69A-660DBC59D637}" srcOrd="0" destOrd="1" presId="urn:microsoft.com/office/officeart/2005/8/layout/default"/>
    <dgm:cxn modelId="{8CF801DF-90F7-2E4C-95A1-88B5961B02A5}" type="presParOf" srcId="{17D24A8B-AE03-084B-B720-27E01CA7EB92}" destId="{14276C29-1428-3B4F-B69A-660DBC59D637}" srcOrd="0" destOrd="0" presId="urn:microsoft.com/office/officeart/2005/8/layout/default"/>
    <dgm:cxn modelId="{A16D32A4-9146-4D47-A032-34CCA1D73572}" type="presParOf" srcId="{17D24A8B-AE03-084B-B720-27E01CA7EB92}" destId="{8F6BF3F9-1936-734C-A403-23D167B61EC0}" srcOrd="1" destOrd="0" presId="urn:microsoft.com/office/officeart/2005/8/layout/default"/>
    <dgm:cxn modelId="{0F42F1C9-3A85-BB4A-B374-9F0DCE49C1BC}" type="presParOf" srcId="{17D24A8B-AE03-084B-B720-27E01CA7EB92}" destId="{01FC566A-9A7E-B64F-BDFE-4FA183269F55}"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A0CE9F-0E04-40BC-88FF-E43337D08D8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B03580D-45E3-4898-8F7D-AF61B34019B4}">
      <dgm:prSet/>
      <dgm:spPr/>
      <dgm:t>
        <a:bodyPr/>
        <a:lstStyle/>
        <a:p>
          <a:r>
            <a:rPr lang="en-US" b="1" dirty="0"/>
            <a:t>Use Case 7: Case Volunteer – Psychiatrist Work Request</a:t>
          </a:r>
          <a:endParaRPr lang="en-US" dirty="0"/>
        </a:p>
      </dgm:t>
    </dgm:pt>
    <dgm:pt modelId="{EBEA8D60-2077-4F9B-ABD7-91FB475D0369}" type="parTrans" cxnId="{5CC98E82-586A-4D38-AF1A-26CC1EB982D9}">
      <dgm:prSet/>
      <dgm:spPr/>
      <dgm:t>
        <a:bodyPr/>
        <a:lstStyle/>
        <a:p>
          <a:endParaRPr lang="en-US"/>
        </a:p>
      </dgm:t>
    </dgm:pt>
    <dgm:pt modelId="{D6AA8953-5E57-41BD-8A8D-3BA7BEE596EF}" type="sibTrans" cxnId="{5CC98E82-586A-4D38-AF1A-26CC1EB982D9}">
      <dgm:prSet/>
      <dgm:spPr/>
      <dgm:t>
        <a:bodyPr/>
        <a:lstStyle/>
        <a:p>
          <a:endParaRPr lang="en-US"/>
        </a:p>
      </dgm:t>
    </dgm:pt>
    <dgm:pt modelId="{7F214EA3-D939-4D64-B411-3083F63924E4}">
      <dgm:prSet/>
      <dgm:spPr/>
      <dgm:t>
        <a:bodyPr/>
        <a:lstStyle/>
        <a:p>
          <a:r>
            <a:rPr lang="en-US" dirty="0"/>
            <a:t>Case Volunteer reads the report regarding the assault and request is sent to Psychiatrist.</a:t>
          </a:r>
        </a:p>
      </dgm:t>
    </dgm:pt>
    <dgm:pt modelId="{A12C5113-8EC6-4494-9019-FBEB495B8AE7}" type="parTrans" cxnId="{385E7E1A-7005-4320-A71C-C11AF6D080AF}">
      <dgm:prSet/>
      <dgm:spPr/>
      <dgm:t>
        <a:bodyPr/>
        <a:lstStyle/>
        <a:p>
          <a:endParaRPr lang="en-US"/>
        </a:p>
      </dgm:t>
    </dgm:pt>
    <dgm:pt modelId="{E0477C4F-29A1-40A3-BC4F-BA3671E77EE7}" type="sibTrans" cxnId="{385E7E1A-7005-4320-A71C-C11AF6D080AF}">
      <dgm:prSet/>
      <dgm:spPr/>
      <dgm:t>
        <a:bodyPr/>
        <a:lstStyle/>
        <a:p>
          <a:endParaRPr lang="en-US"/>
        </a:p>
      </dgm:t>
    </dgm:pt>
    <dgm:pt modelId="{5FCFE4C8-1BE7-4942-A769-25369970E398}">
      <dgm:prSet/>
      <dgm:spPr/>
      <dgm:t>
        <a:bodyPr/>
        <a:lstStyle/>
        <a:p>
          <a:r>
            <a:rPr lang="en-US" dirty="0"/>
            <a:t>The Psychiatrist </a:t>
          </a:r>
          <a:r>
            <a:rPr lang="en-US" dirty="0">
              <a:ea typeface="+mn-lt"/>
              <a:cs typeface="+mn-lt"/>
            </a:rPr>
            <a:t>keeps a track of each encounter and progress</a:t>
          </a:r>
          <a:endParaRPr lang="en-US" dirty="0"/>
        </a:p>
      </dgm:t>
    </dgm:pt>
    <dgm:pt modelId="{80291205-E384-C249-9E32-D7548C5A8CFF}" type="parTrans" cxnId="{C5997CA6-203C-A149-851E-FF184B4EE172}">
      <dgm:prSet/>
      <dgm:spPr/>
      <dgm:t>
        <a:bodyPr/>
        <a:lstStyle/>
        <a:p>
          <a:endParaRPr lang="en-US"/>
        </a:p>
      </dgm:t>
    </dgm:pt>
    <dgm:pt modelId="{3A46D9F2-FDA3-A84E-867D-C2E1C734C2C9}" type="sibTrans" cxnId="{C5997CA6-203C-A149-851E-FF184B4EE172}">
      <dgm:prSet/>
      <dgm:spPr/>
      <dgm:t>
        <a:bodyPr/>
        <a:lstStyle/>
        <a:p>
          <a:endParaRPr lang="en-US"/>
        </a:p>
      </dgm:t>
    </dgm:pt>
    <dgm:pt modelId="{63F4F9F9-0E3D-B441-ABDA-B884F8EEFE72}">
      <dgm:prSet/>
      <dgm:spPr/>
      <dgm:t>
        <a:bodyPr/>
        <a:lstStyle/>
        <a:p>
          <a:r>
            <a:rPr lang="en-US" dirty="0"/>
            <a:t>The Psychiatrist accepts a case and sends invite to the patient for appointment.</a:t>
          </a:r>
        </a:p>
      </dgm:t>
    </dgm:pt>
    <dgm:pt modelId="{D9E9F855-2344-A947-AC7E-6B60C57AB41B}" type="parTrans" cxnId="{39A0705E-3BDE-D04A-ABDA-28F4FC7EDC26}">
      <dgm:prSet/>
      <dgm:spPr/>
      <dgm:t>
        <a:bodyPr/>
        <a:lstStyle/>
        <a:p>
          <a:endParaRPr lang="en-US"/>
        </a:p>
      </dgm:t>
    </dgm:pt>
    <dgm:pt modelId="{AF0E9424-0CE2-8142-9EBE-23442227D327}" type="sibTrans" cxnId="{39A0705E-3BDE-D04A-ABDA-28F4FC7EDC26}">
      <dgm:prSet/>
      <dgm:spPr/>
      <dgm:t>
        <a:bodyPr/>
        <a:lstStyle/>
        <a:p>
          <a:endParaRPr lang="en-US"/>
        </a:p>
      </dgm:t>
    </dgm:pt>
    <dgm:pt modelId="{17D24A8B-AE03-084B-B720-27E01CA7EB92}" type="pres">
      <dgm:prSet presAssocID="{C6A0CE9F-0E04-40BC-88FF-E43337D08D80}" presName="diagram" presStyleCnt="0">
        <dgm:presLayoutVars>
          <dgm:dir/>
          <dgm:resizeHandles val="exact"/>
        </dgm:presLayoutVars>
      </dgm:prSet>
      <dgm:spPr/>
    </dgm:pt>
    <dgm:pt modelId="{14276C29-1428-3B4F-B69A-660DBC59D637}" type="pres">
      <dgm:prSet presAssocID="{DB03580D-45E3-4898-8F7D-AF61B34019B4}" presName="node" presStyleLbl="node1" presStyleIdx="0" presStyleCnt="1">
        <dgm:presLayoutVars>
          <dgm:bulletEnabled val="1"/>
        </dgm:presLayoutVars>
      </dgm:prSet>
      <dgm:spPr/>
    </dgm:pt>
  </dgm:ptLst>
  <dgm:cxnLst>
    <dgm:cxn modelId="{164DA70B-5FF5-714A-AB03-5DF9CB86526C}" type="presOf" srcId="{C6A0CE9F-0E04-40BC-88FF-E43337D08D80}" destId="{17D24A8B-AE03-084B-B720-27E01CA7EB92}" srcOrd="0" destOrd="0" presId="urn:microsoft.com/office/officeart/2005/8/layout/default"/>
    <dgm:cxn modelId="{6A330311-F4E9-4047-A43A-3D7A18A307BB}" type="presOf" srcId="{5FCFE4C8-1BE7-4942-A769-25369970E398}" destId="{14276C29-1428-3B4F-B69A-660DBC59D637}" srcOrd="0" destOrd="3" presId="urn:microsoft.com/office/officeart/2005/8/layout/default"/>
    <dgm:cxn modelId="{385E7E1A-7005-4320-A71C-C11AF6D080AF}" srcId="{DB03580D-45E3-4898-8F7D-AF61B34019B4}" destId="{7F214EA3-D939-4D64-B411-3083F63924E4}" srcOrd="0" destOrd="0" parTransId="{A12C5113-8EC6-4494-9019-FBEB495B8AE7}" sibTransId="{E0477C4F-29A1-40A3-BC4F-BA3671E77EE7}"/>
    <dgm:cxn modelId="{035A0A4A-810F-C149-8222-742E6B1E0C20}" type="presOf" srcId="{63F4F9F9-0E3D-B441-ABDA-B884F8EEFE72}" destId="{14276C29-1428-3B4F-B69A-660DBC59D637}" srcOrd="0" destOrd="2" presId="urn:microsoft.com/office/officeart/2005/8/layout/default"/>
    <dgm:cxn modelId="{5FA91756-39BA-0D48-A16B-D81FA52257FB}" type="presOf" srcId="{DB03580D-45E3-4898-8F7D-AF61B34019B4}" destId="{14276C29-1428-3B4F-B69A-660DBC59D637}" srcOrd="0" destOrd="0" presId="urn:microsoft.com/office/officeart/2005/8/layout/default"/>
    <dgm:cxn modelId="{39A0705E-3BDE-D04A-ABDA-28F4FC7EDC26}" srcId="{DB03580D-45E3-4898-8F7D-AF61B34019B4}" destId="{63F4F9F9-0E3D-B441-ABDA-B884F8EEFE72}" srcOrd="1" destOrd="0" parTransId="{D9E9F855-2344-A947-AC7E-6B60C57AB41B}" sibTransId="{AF0E9424-0CE2-8142-9EBE-23442227D327}"/>
    <dgm:cxn modelId="{5CC98E82-586A-4D38-AF1A-26CC1EB982D9}" srcId="{C6A0CE9F-0E04-40BC-88FF-E43337D08D80}" destId="{DB03580D-45E3-4898-8F7D-AF61B34019B4}" srcOrd="0" destOrd="0" parTransId="{EBEA8D60-2077-4F9B-ABD7-91FB475D0369}" sibTransId="{D6AA8953-5E57-41BD-8A8D-3BA7BEE596EF}"/>
    <dgm:cxn modelId="{C5997CA6-203C-A149-851E-FF184B4EE172}" srcId="{DB03580D-45E3-4898-8F7D-AF61B34019B4}" destId="{5FCFE4C8-1BE7-4942-A769-25369970E398}" srcOrd="2" destOrd="0" parTransId="{80291205-E384-C249-9E32-D7548C5A8CFF}" sibTransId="{3A46D9F2-FDA3-A84E-867D-C2E1C734C2C9}"/>
    <dgm:cxn modelId="{3683EAB6-7CBB-7644-A23C-1061A30B6805}" type="presOf" srcId="{7F214EA3-D939-4D64-B411-3083F63924E4}" destId="{14276C29-1428-3B4F-B69A-660DBC59D637}" srcOrd="0" destOrd="1" presId="urn:microsoft.com/office/officeart/2005/8/layout/default"/>
    <dgm:cxn modelId="{8CF801DF-90F7-2E4C-95A1-88B5961B02A5}" type="presParOf" srcId="{17D24A8B-AE03-084B-B720-27E01CA7EB92}" destId="{14276C29-1428-3B4F-B69A-660DBC59D63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76C29-1428-3B4F-B69A-660DBC59D637}">
      <dsp:nvSpPr>
        <dsp:cNvPr id="0" name=""/>
        <dsp:cNvSpPr/>
      </dsp:nvSpPr>
      <dsp:spPr>
        <a:xfrm>
          <a:off x="1238" y="535854"/>
          <a:ext cx="4831015" cy="2898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t>Use Case 1: Case Reporter - Case Volunteer Work Request</a:t>
          </a:r>
          <a:endParaRPr lang="en-US" sz="2600" kern="1200" dirty="0"/>
        </a:p>
        <a:p>
          <a:pPr marL="228600" lvl="1" indent="-228600" algn="l" defTabSz="889000">
            <a:lnSpc>
              <a:spcPct val="90000"/>
            </a:lnSpc>
            <a:spcBef>
              <a:spcPct val="0"/>
            </a:spcBef>
            <a:spcAft>
              <a:spcPct val="15000"/>
            </a:spcAft>
            <a:buChar char="•"/>
          </a:pPr>
          <a:r>
            <a:rPr lang="en-US" sz="2000" kern="1200" dirty="0"/>
            <a:t>Case Reporter registers a report with all the details regarding the assault.</a:t>
          </a:r>
        </a:p>
        <a:p>
          <a:pPr marL="228600" lvl="1" indent="-228600" algn="l" defTabSz="889000">
            <a:lnSpc>
              <a:spcPct val="90000"/>
            </a:lnSpc>
            <a:spcBef>
              <a:spcPct val="0"/>
            </a:spcBef>
            <a:spcAft>
              <a:spcPct val="15000"/>
            </a:spcAft>
            <a:buChar char="•"/>
          </a:pPr>
          <a:r>
            <a:rPr lang="en-US" sz="2000" kern="1200" dirty="0"/>
            <a:t>The request is sent to the Case Volunteer who accepts and assigns the case to concerned entities for further proceedings</a:t>
          </a:r>
        </a:p>
      </dsp:txBody>
      <dsp:txXfrm>
        <a:off x="1238" y="535854"/>
        <a:ext cx="4831015" cy="2898609"/>
      </dsp:txXfrm>
    </dsp:sp>
    <dsp:sp modelId="{01FC566A-9A7E-B64F-BDFE-4FA183269F55}">
      <dsp:nvSpPr>
        <dsp:cNvPr id="0" name=""/>
        <dsp:cNvSpPr/>
      </dsp:nvSpPr>
      <dsp:spPr>
        <a:xfrm>
          <a:off x="5315355" y="535854"/>
          <a:ext cx="4831015" cy="2898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Use Case 2: Case Volunteer - Doctor Work Request</a:t>
          </a:r>
          <a:endParaRPr lang="en-US" sz="2600" kern="1200"/>
        </a:p>
        <a:p>
          <a:pPr marL="228600" lvl="1" indent="-228600" algn="l" defTabSz="889000">
            <a:lnSpc>
              <a:spcPct val="90000"/>
            </a:lnSpc>
            <a:spcBef>
              <a:spcPct val="0"/>
            </a:spcBef>
            <a:spcAft>
              <a:spcPct val="15000"/>
            </a:spcAft>
            <a:buChar char="•"/>
          </a:pPr>
          <a:r>
            <a:rPr lang="en-US" sz="2000" kern="1200" dirty="0"/>
            <a:t>Case Volunteer reads the report regarding the assault and request is sent to Doctor.</a:t>
          </a:r>
        </a:p>
        <a:p>
          <a:pPr marL="228600" lvl="1" indent="-228600" algn="l" defTabSz="889000">
            <a:lnSpc>
              <a:spcPct val="90000"/>
            </a:lnSpc>
            <a:spcBef>
              <a:spcPct val="0"/>
            </a:spcBef>
            <a:spcAft>
              <a:spcPct val="15000"/>
            </a:spcAft>
            <a:buChar char="•"/>
          </a:pPr>
          <a:r>
            <a:rPr lang="en-US" sz="2000" kern="1200" dirty="0"/>
            <a:t>The Doctor accepts a case and sends invite to the patient for appointment</a:t>
          </a:r>
        </a:p>
      </dsp:txBody>
      <dsp:txXfrm>
        <a:off x="5315355" y="535854"/>
        <a:ext cx="4831015" cy="2898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76C29-1428-3B4F-B69A-660DBC59D637}">
      <dsp:nvSpPr>
        <dsp:cNvPr id="0" name=""/>
        <dsp:cNvSpPr/>
      </dsp:nvSpPr>
      <dsp:spPr>
        <a:xfrm>
          <a:off x="1238" y="535854"/>
          <a:ext cx="4831015" cy="2898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t>Use Case 3: Doctor – Lab Assistant Work Request</a:t>
          </a:r>
          <a:endParaRPr lang="en-US" sz="2600" kern="1200" dirty="0"/>
        </a:p>
        <a:p>
          <a:pPr marL="228600" lvl="1" indent="-228600" algn="l" defTabSz="889000">
            <a:lnSpc>
              <a:spcPct val="90000"/>
            </a:lnSpc>
            <a:spcBef>
              <a:spcPct val="0"/>
            </a:spcBef>
            <a:spcAft>
              <a:spcPct val="15000"/>
            </a:spcAft>
            <a:buChar char="•"/>
          </a:pPr>
          <a:r>
            <a:rPr lang="en-US" sz="2000" kern="1200" dirty="0">
              <a:ea typeface="+mn-lt"/>
              <a:cs typeface="+mn-lt"/>
            </a:rPr>
            <a:t>Doctor</a:t>
          </a:r>
          <a:r>
            <a:rPr lang="en-US" sz="2000" kern="1200" dirty="0"/>
            <a:t> reads the report regarding the assault and request is sent to Lab Assistant for conducting the Lab Tests.</a:t>
          </a:r>
        </a:p>
        <a:p>
          <a:pPr marL="228600" lvl="1" indent="-228600" algn="l" defTabSz="889000">
            <a:lnSpc>
              <a:spcPct val="90000"/>
            </a:lnSpc>
            <a:spcBef>
              <a:spcPct val="0"/>
            </a:spcBef>
            <a:spcAft>
              <a:spcPct val="15000"/>
            </a:spcAft>
            <a:buChar char="•"/>
          </a:pPr>
          <a:r>
            <a:rPr lang="en-US" sz="2000" kern="1200" dirty="0"/>
            <a:t>The Lab Assistant accepts a lab test requests and sends results to the doctor</a:t>
          </a:r>
        </a:p>
        <a:p>
          <a:pPr marL="228600" lvl="1" indent="-228600" algn="l" defTabSz="889000">
            <a:lnSpc>
              <a:spcPct val="90000"/>
            </a:lnSpc>
            <a:spcBef>
              <a:spcPct val="0"/>
            </a:spcBef>
            <a:spcAft>
              <a:spcPct val="15000"/>
            </a:spcAft>
            <a:buChar char="•"/>
          </a:pPr>
          <a:r>
            <a:rPr lang="en-US" sz="2000" kern="1200" dirty="0"/>
            <a:t>The Doctor can then view the results.</a:t>
          </a:r>
        </a:p>
      </dsp:txBody>
      <dsp:txXfrm>
        <a:off x="1238" y="535854"/>
        <a:ext cx="4831015" cy="2898609"/>
      </dsp:txXfrm>
    </dsp:sp>
    <dsp:sp modelId="{01FC566A-9A7E-B64F-BDFE-4FA183269F55}">
      <dsp:nvSpPr>
        <dsp:cNvPr id="0" name=""/>
        <dsp:cNvSpPr/>
      </dsp:nvSpPr>
      <dsp:spPr>
        <a:xfrm>
          <a:off x="5315355" y="535854"/>
          <a:ext cx="4831015" cy="2898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t>Use Case 4: Doctor - Pharmacy Work Request</a:t>
          </a:r>
          <a:endParaRPr lang="en-US" sz="2600" kern="1200" dirty="0"/>
        </a:p>
        <a:p>
          <a:pPr marL="228600" lvl="1" indent="-228600" algn="l" defTabSz="889000">
            <a:lnSpc>
              <a:spcPct val="90000"/>
            </a:lnSpc>
            <a:spcBef>
              <a:spcPct val="0"/>
            </a:spcBef>
            <a:spcAft>
              <a:spcPct val="15000"/>
            </a:spcAft>
            <a:buChar char="•"/>
          </a:pPr>
          <a:r>
            <a:rPr lang="en-US" sz="2000" kern="1200" dirty="0"/>
            <a:t>Doctor sends the</a:t>
          </a:r>
          <a:r>
            <a:rPr lang="en-US" sz="2000" kern="1200" dirty="0">
              <a:ea typeface="+mn-lt"/>
              <a:cs typeface="+mn-lt"/>
            </a:rPr>
            <a:t> request</a:t>
          </a:r>
          <a:r>
            <a:rPr lang="en-US" sz="2000" kern="1200" dirty="0"/>
            <a:t> to Pharmacist after the health check-up.</a:t>
          </a:r>
        </a:p>
        <a:p>
          <a:pPr marL="228600" lvl="1" indent="-228600" algn="l" defTabSz="889000">
            <a:lnSpc>
              <a:spcPct val="90000"/>
            </a:lnSpc>
            <a:spcBef>
              <a:spcPct val="0"/>
            </a:spcBef>
            <a:spcAft>
              <a:spcPct val="15000"/>
            </a:spcAft>
            <a:buChar char="•"/>
          </a:pPr>
          <a:r>
            <a:rPr lang="en-US" sz="2000" kern="1200" dirty="0"/>
            <a:t>The Pharmacists views the prescription request and sends invite to patient for pickup</a:t>
          </a:r>
        </a:p>
      </dsp:txBody>
      <dsp:txXfrm>
        <a:off x="5315355" y="535854"/>
        <a:ext cx="4831015" cy="28986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76C29-1428-3B4F-B69A-660DBC59D637}">
      <dsp:nvSpPr>
        <dsp:cNvPr id="0" name=""/>
        <dsp:cNvSpPr/>
      </dsp:nvSpPr>
      <dsp:spPr>
        <a:xfrm>
          <a:off x="1238" y="535854"/>
          <a:ext cx="4831015" cy="2898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Use Case 5: Case Volunteer – Counsellor Work Request</a:t>
          </a:r>
          <a:endParaRPr lang="en-US" sz="2400" kern="1200" dirty="0"/>
        </a:p>
        <a:p>
          <a:pPr marL="171450" lvl="1" indent="-171450" algn="l" defTabSz="844550">
            <a:lnSpc>
              <a:spcPct val="90000"/>
            </a:lnSpc>
            <a:spcBef>
              <a:spcPct val="0"/>
            </a:spcBef>
            <a:spcAft>
              <a:spcPct val="15000"/>
            </a:spcAft>
            <a:buChar char="•"/>
          </a:pPr>
          <a:r>
            <a:rPr lang="en-US" sz="1900" kern="1200" dirty="0"/>
            <a:t>Case Volunteer reads the report regarding the assault and request is sent to Counsellor.</a:t>
          </a:r>
        </a:p>
        <a:p>
          <a:pPr marL="171450" lvl="1" indent="-171450" algn="l" defTabSz="844550">
            <a:lnSpc>
              <a:spcPct val="90000"/>
            </a:lnSpc>
            <a:spcBef>
              <a:spcPct val="0"/>
            </a:spcBef>
            <a:spcAft>
              <a:spcPct val="15000"/>
            </a:spcAft>
            <a:buChar char="•"/>
          </a:pPr>
          <a:r>
            <a:rPr lang="en-US" sz="1900" kern="1200" dirty="0"/>
            <a:t>The Counselor accepts a case and sends invite to the patient for appointment</a:t>
          </a:r>
        </a:p>
        <a:p>
          <a:pPr marL="171450" lvl="1" indent="-171450" algn="l" defTabSz="844550">
            <a:lnSpc>
              <a:spcPct val="90000"/>
            </a:lnSpc>
            <a:spcBef>
              <a:spcPct val="0"/>
            </a:spcBef>
            <a:spcAft>
              <a:spcPct val="15000"/>
            </a:spcAft>
            <a:buChar char="•"/>
          </a:pPr>
          <a:r>
            <a:rPr lang="en-US" sz="1900" kern="1200" dirty="0"/>
            <a:t>The counselor keeps a record of each encounter</a:t>
          </a:r>
        </a:p>
      </dsp:txBody>
      <dsp:txXfrm>
        <a:off x="1238" y="535854"/>
        <a:ext cx="4831015" cy="2898609"/>
      </dsp:txXfrm>
    </dsp:sp>
    <dsp:sp modelId="{01FC566A-9A7E-B64F-BDFE-4FA183269F55}">
      <dsp:nvSpPr>
        <dsp:cNvPr id="0" name=""/>
        <dsp:cNvSpPr/>
      </dsp:nvSpPr>
      <dsp:spPr>
        <a:xfrm>
          <a:off x="5315355" y="535854"/>
          <a:ext cx="4831015" cy="28986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Use Case 6: Case Volunteer – Lawyer Work Request</a:t>
          </a:r>
          <a:endParaRPr lang="en-US" sz="2400" kern="1200" dirty="0"/>
        </a:p>
        <a:p>
          <a:pPr marL="171450" lvl="1" indent="-171450" algn="l" defTabSz="844550">
            <a:lnSpc>
              <a:spcPct val="90000"/>
            </a:lnSpc>
            <a:spcBef>
              <a:spcPct val="0"/>
            </a:spcBef>
            <a:spcAft>
              <a:spcPct val="15000"/>
            </a:spcAft>
            <a:buChar char="•"/>
          </a:pPr>
          <a:r>
            <a:rPr lang="en-US" sz="1900" kern="1200" dirty="0"/>
            <a:t>Case Volunteer reads the report regarding the assault and request is sent to Lawyer.</a:t>
          </a:r>
        </a:p>
        <a:p>
          <a:pPr marL="171450" lvl="1" indent="-171450" algn="l" defTabSz="844550">
            <a:lnSpc>
              <a:spcPct val="90000"/>
            </a:lnSpc>
            <a:spcBef>
              <a:spcPct val="0"/>
            </a:spcBef>
            <a:spcAft>
              <a:spcPct val="15000"/>
            </a:spcAft>
            <a:buChar char="•"/>
          </a:pPr>
          <a:r>
            <a:rPr lang="en-US" sz="1900" kern="1200" dirty="0"/>
            <a:t>The Lawyer accepts a case and sends invite to the patient for appointment</a:t>
          </a:r>
        </a:p>
        <a:p>
          <a:pPr marL="171450" lvl="1" indent="-171450" algn="l" defTabSz="844550">
            <a:lnSpc>
              <a:spcPct val="90000"/>
            </a:lnSpc>
            <a:spcBef>
              <a:spcPct val="0"/>
            </a:spcBef>
            <a:spcAft>
              <a:spcPct val="15000"/>
            </a:spcAft>
            <a:buChar char="•"/>
          </a:pPr>
          <a:r>
            <a:rPr lang="en-US" sz="1900" kern="1200" dirty="0">
              <a:ea typeface="+mn-lt"/>
              <a:cs typeface="+mn-lt"/>
            </a:rPr>
            <a:t>The Lawyer keeps a record of each encounter</a:t>
          </a:r>
          <a:endParaRPr lang="en-US" sz="1900" kern="1200" dirty="0"/>
        </a:p>
      </dsp:txBody>
      <dsp:txXfrm>
        <a:off x="5315355" y="535854"/>
        <a:ext cx="4831015" cy="2898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76C29-1428-3B4F-B69A-660DBC59D637}">
      <dsp:nvSpPr>
        <dsp:cNvPr id="0" name=""/>
        <dsp:cNvSpPr/>
      </dsp:nvSpPr>
      <dsp:spPr>
        <a:xfrm>
          <a:off x="1768894" y="2212"/>
          <a:ext cx="6609820" cy="39658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dirty="0"/>
            <a:t>Use Case 7: Case Volunteer – Psychiatrist Work Request</a:t>
          </a:r>
          <a:endParaRPr lang="en-US" sz="3300" kern="1200" dirty="0"/>
        </a:p>
        <a:p>
          <a:pPr marL="228600" lvl="1" indent="-228600" algn="l" defTabSz="1155700">
            <a:lnSpc>
              <a:spcPct val="90000"/>
            </a:lnSpc>
            <a:spcBef>
              <a:spcPct val="0"/>
            </a:spcBef>
            <a:spcAft>
              <a:spcPct val="15000"/>
            </a:spcAft>
            <a:buChar char="•"/>
          </a:pPr>
          <a:r>
            <a:rPr lang="en-US" sz="2600" kern="1200" dirty="0"/>
            <a:t>Case Volunteer reads the report regarding the assault and request is sent to Psychiatrist.</a:t>
          </a:r>
        </a:p>
        <a:p>
          <a:pPr marL="228600" lvl="1" indent="-228600" algn="l" defTabSz="1155700">
            <a:lnSpc>
              <a:spcPct val="90000"/>
            </a:lnSpc>
            <a:spcBef>
              <a:spcPct val="0"/>
            </a:spcBef>
            <a:spcAft>
              <a:spcPct val="15000"/>
            </a:spcAft>
            <a:buChar char="•"/>
          </a:pPr>
          <a:r>
            <a:rPr lang="en-US" sz="2600" kern="1200" dirty="0"/>
            <a:t>The Psychiatrist accepts a case and sends invite to the patient for appointment.</a:t>
          </a:r>
        </a:p>
        <a:p>
          <a:pPr marL="228600" lvl="1" indent="-228600" algn="l" defTabSz="1155700">
            <a:lnSpc>
              <a:spcPct val="90000"/>
            </a:lnSpc>
            <a:spcBef>
              <a:spcPct val="0"/>
            </a:spcBef>
            <a:spcAft>
              <a:spcPct val="15000"/>
            </a:spcAft>
            <a:buChar char="•"/>
          </a:pPr>
          <a:r>
            <a:rPr lang="en-US" sz="2600" kern="1200" dirty="0"/>
            <a:t>The Psychiatrist </a:t>
          </a:r>
          <a:r>
            <a:rPr lang="en-US" sz="2600" kern="1200" dirty="0">
              <a:ea typeface="+mn-lt"/>
              <a:cs typeface="+mn-lt"/>
            </a:rPr>
            <a:t>keeps a track of each encounter and progress</a:t>
          </a:r>
          <a:endParaRPr lang="en-US" sz="2600" kern="1200" dirty="0"/>
        </a:p>
      </dsp:txBody>
      <dsp:txXfrm>
        <a:off x="1768894" y="2212"/>
        <a:ext cx="6609820" cy="39658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1F3-B4A7-3841-A5EC-25733CD7B6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E288AC-D227-DD48-BE3E-C3ADF171D0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8F0AA8-D8DC-A64F-80E8-69B4EBA89704}"/>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5" name="Footer Placeholder 4">
            <a:extLst>
              <a:ext uri="{FF2B5EF4-FFF2-40B4-BE49-F238E27FC236}">
                <a16:creationId xmlns:a16="http://schemas.microsoft.com/office/drawing/2014/main" id="{4F9790BD-D2B7-AB40-B8F6-CE1598CF3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AB116-193D-804D-9F7A-161C1B6D8E09}"/>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1361567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C144-4108-D545-B89C-3007610958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7EA235-BE4C-D741-81BE-33A1CF732F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6124F-2741-3945-8581-9A1996567EBD}"/>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5" name="Footer Placeholder 4">
            <a:extLst>
              <a:ext uri="{FF2B5EF4-FFF2-40B4-BE49-F238E27FC236}">
                <a16:creationId xmlns:a16="http://schemas.microsoft.com/office/drawing/2014/main" id="{79327DD3-9653-6944-A05D-011BF847D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1E59C-0D2B-B043-B3A9-FE6C0F6A4023}"/>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1782467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7459D-0334-E241-A01A-28D445FDA7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EC405F-5F26-344C-AFFB-35A520D172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3900C-CC8E-1A4E-9D0E-791CE3D9EE49}"/>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5" name="Footer Placeholder 4">
            <a:extLst>
              <a:ext uri="{FF2B5EF4-FFF2-40B4-BE49-F238E27FC236}">
                <a16:creationId xmlns:a16="http://schemas.microsoft.com/office/drawing/2014/main" id="{5AB689A5-F061-9849-A9BA-C45682CFC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EE056-9B58-8440-A947-0F4AE566462B}"/>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313147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BD19-BD6E-4543-9CF6-BF9F8F132B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1376BB-9CE9-FD4E-8141-B8E7C53D85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DD988-D8B9-E543-A336-5847684DBDE5}"/>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5" name="Footer Placeholder 4">
            <a:extLst>
              <a:ext uri="{FF2B5EF4-FFF2-40B4-BE49-F238E27FC236}">
                <a16:creationId xmlns:a16="http://schemas.microsoft.com/office/drawing/2014/main" id="{D79D1AA3-1DCF-C441-9069-D4D478013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FBF69-63F2-6B42-BA60-A65AF5DE475E}"/>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125677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89A0-1FBE-DF4B-8D2E-D274CF718C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CABB7-CD46-A94D-B2D7-8C115A7AB0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D97B12-45AF-DB45-AC12-C07B6514AAD0}"/>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5" name="Footer Placeholder 4">
            <a:extLst>
              <a:ext uri="{FF2B5EF4-FFF2-40B4-BE49-F238E27FC236}">
                <a16:creationId xmlns:a16="http://schemas.microsoft.com/office/drawing/2014/main" id="{94F2F2B8-45C0-1D47-A684-753F277B4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3B421-624A-9D43-8619-3B7EDB095499}"/>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3613515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B09D-3BF3-FE48-86EE-4DAE016D47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277387-64AC-4748-B126-804F0D44F6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BEC81C-8B1E-EF4B-8F8A-7C2649ECFB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184035-7455-5A41-84CB-8CF4FFD9CBE7}"/>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6" name="Footer Placeholder 5">
            <a:extLst>
              <a:ext uri="{FF2B5EF4-FFF2-40B4-BE49-F238E27FC236}">
                <a16:creationId xmlns:a16="http://schemas.microsoft.com/office/drawing/2014/main" id="{05662B11-51C7-B142-BAB6-E001A44DB5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9CE15A-B1EF-8942-9B48-25105BF6A7A1}"/>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53938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B4FB-4A5E-0B48-90AD-9AE5F8E755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881797-E402-8643-AF3E-C19C2CB17B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C14ED6-E81C-2C49-8C84-172637745C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07E63D-9679-124D-B847-B8DC74CEAE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183161-927E-CD4E-8F73-EA292DCECB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D4D089-4A5E-BE4D-9CFD-9AA5BBCC08EC}"/>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8" name="Footer Placeholder 7">
            <a:extLst>
              <a:ext uri="{FF2B5EF4-FFF2-40B4-BE49-F238E27FC236}">
                <a16:creationId xmlns:a16="http://schemas.microsoft.com/office/drawing/2014/main" id="{44877881-6476-F941-B147-9304C6D8E3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334123-BFB2-6041-8D1F-D6B8FE6AA29E}"/>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2612522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298E-45FF-C847-BD81-958598DF8C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4A24F9-6CE6-D34B-A0B3-281A924586D1}"/>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4" name="Footer Placeholder 3">
            <a:extLst>
              <a:ext uri="{FF2B5EF4-FFF2-40B4-BE49-F238E27FC236}">
                <a16:creationId xmlns:a16="http://schemas.microsoft.com/office/drawing/2014/main" id="{91109DB7-3475-1B4C-9F06-17A202DC41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34D3CA-5B33-DC45-AEEE-49C111C1669B}"/>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4195351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A2FB3-B3CC-5044-A536-22F560C9F09B}"/>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3" name="Footer Placeholder 2">
            <a:extLst>
              <a:ext uri="{FF2B5EF4-FFF2-40B4-BE49-F238E27FC236}">
                <a16:creationId xmlns:a16="http://schemas.microsoft.com/office/drawing/2014/main" id="{0BB3EAC1-EA1C-D544-8E38-41AA5E9992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D2EECC-1F93-F34D-B257-B6EB0E9AB73A}"/>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365492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C7CB-ED5B-8A42-933D-B09F9D5747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C2DE09-076E-AA43-9314-99B12FBACC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5229EC-77B0-3349-BFEA-3DFE33FF2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B396D-406C-0D41-8A41-A657FDC8E855}"/>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6" name="Footer Placeholder 5">
            <a:extLst>
              <a:ext uri="{FF2B5EF4-FFF2-40B4-BE49-F238E27FC236}">
                <a16:creationId xmlns:a16="http://schemas.microsoft.com/office/drawing/2014/main" id="{4763F17A-27FC-E341-81D4-FCFFE595D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DA209-AD0A-A845-86A0-6E992751433B}"/>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4136522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F948-D56A-3B40-9F8D-5584DA7A1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008340-36EB-A74D-BC55-51A30E6533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84F24A-10D5-194B-B8A8-29A4B9F1A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574FCC-47B5-F641-B433-0CFFE134D016}"/>
              </a:ext>
            </a:extLst>
          </p:cNvPr>
          <p:cNvSpPr>
            <a:spLocks noGrp="1"/>
          </p:cNvSpPr>
          <p:nvPr>
            <p:ph type="dt" sz="half" idx="10"/>
          </p:nvPr>
        </p:nvSpPr>
        <p:spPr/>
        <p:txBody>
          <a:bodyPr/>
          <a:lstStyle/>
          <a:p>
            <a:fld id="{60EB8EFA-A830-434E-A5C7-CF8B0AC56955}" type="datetimeFigureOut">
              <a:rPr lang="en-US" smtClean="0"/>
              <a:t>3/10/22</a:t>
            </a:fld>
            <a:endParaRPr lang="en-US"/>
          </a:p>
        </p:txBody>
      </p:sp>
      <p:sp>
        <p:nvSpPr>
          <p:cNvPr id="6" name="Footer Placeholder 5">
            <a:extLst>
              <a:ext uri="{FF2B5EF4-FFF2-40B4-BE49-F238E27FC236}">
                <a16:creationId xmlns:a16="http://schemas.microsoft.com/office/drawing/2014/main" id="{383F1CAA-0D5E-ED4A-A778-31899F33A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14E6B-5FBA-B848-9ABF-533906DD5C90}"/>
              </a:ext>
            </a:extLst>
          </p:cNvPr>
          <p:cNvSpPr>
            <a:spLocks noGrp="1"/>
          </p:cNvSpPr>
          <p:nvPr>
            <p:ph type="sldNum" sz="quarter" idx="12"/>
          </p:nvPr>
        </p:nvSpPr>
        <p:spPr/>
        <p:txBody>
          <a:bodyPr/>
          <a:lstStyle/>
          <a:p>
            <a:fld id="{E12771AE-3665-784F-BABC-B6DFDFF38557}" type="slidenum">
              <a:rPr lang="en-US" smtClean="0"/>
              <a:t>‹#›</a:t>
            </a:fld>
            <a:endParaRPr lang="en-US"/>
          </a:p>
        </p:txBody>
      </p:sp>
    </p:spTree>
    <p:extLst>
      <p:ext uri="{BB962C8B-B14F-4D97-AF65-F5344CB8AC3E}">
        <p14:creationId xmlns:p14="http://schemas.microsoft.com/office/powerpoint/2010/main" val="393553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1B2491-29BD-EA4D-A7DC-41907F42C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05E812-13EF-D142-9F93-6055B25A5F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AF7B1-CED5-E446-BBF4-B0FD60E9C8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B8EFA-A830-434E-A5C7-CF8B0AC56955}" type="datetimeFigureOut">
              <a:rPr lang="en-US" smtClean="0"/>
              <a:t>3/10/22</a:t>
            </a:fld>
            <a:endParaRPr lang="en-US"/>
          </a:p>
        </p:txBody>
      </p:sp>
      <p:sp>
        <p:nvSpPr>
          <p:cNvPr id="5" name="Footer Placeholder 4">
            <a:extLst>
              <a:ext uri="{FF2B5EF4-FFF2-40B4-BE49-F238E27FC236}">
                <a16:creationId xmlns:a16="http://schemas.microsoft.com/office/drawing/2014/main" id="{70EAD846-EDE8-4643-A48D-5ABC93055D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33A120-073C-EC4B-B7FA-6ADCCBE768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2771AE-3665-784F-BABC-B6DFDFF38557}" type="slidenum">
              <a:rPr lang="en-US" smtClean="0"/>
              <a:t>‹#›</a:t>
            </a:fld>
            <a:endParaRPr lang="en-US"/>
          </a:p>
        </p:txBody>
      </p:sp>
    </p:spTree>
    <p:extLst>
      <p:ext uri="{BB962C8B-B14F-4D97-AF65-F5344CB8AC3E}">
        <p14:creationId xmlns:p14="http://schemas.microsoft.com/office/powerpoint/2010/main" val="1791379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501E9F-7C44-5D48-B701-F6E0834BE4CE}"/>
              </a:ext>
            </a:extLst>
          </p:cNvPr>
          <p:cNvSpPr/>
          <p:nvPr/>
        </p:nvSpPr>
        <p:spPr>
          <a:xfrm>
            <a:off x="7749149" y="2632416"/>
            <a:ext cx="4355025" cy="1261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Segoe UI" panose="020B0502040204020203" pitchFamily="34" charset="0"/>
                <a:cs typeface="Segoe UI" panose="020B0502040204020203" pitchFamily="34" charset="0"/>
              </a:rPr>
              <a:t>Let’s Rescue Children</a:t>
            </a:r>
          </a:p>
        </p:txBody>
      </p:sp>
      <p:pic>
        <p:nvPicPr>
          <p:cNvPr id="3" name="Picture 2" descr="Icon&#10;&#10;Description automatically generated">
            <a:extLst>
              <a:ext uri="{FF2B5EF4-FFF2-40B4-BE49-F238E27FC236}">
                <a16:creationId xmlns:a16="http://schemas.microsoft.com/office/drawing/2014/main" id="{99B15EC4-FB67-A640-BC6B-C073A6481EC0}"/>
              </a:ext>
            </a:extLst>
          </p:cNvPr>
          <p:cNvPicPr>
            <a:picLocks noChangeAspect="1"/>
          </p:cNvPicPr>
          <p:nvPr/>
        </p:nvPicPr>
        <p:blipFill>
          <a:blip r:embed="rId2"/>
          <a:stretch>
            <a:fillRect/>
          </a:stretch>
        </p:blipFill>
        <p:spPr>
          <a:xfrm>
            <a:off x="2076762" y="0"/>
            <a:ext cx="7820526" cy="6858000"/>
          </a:xfrm>
          <a:prstGeom prst="rect">
            <a:avLst/>
          </a:prstGeom>
        </p:spPr>
      </p:pic>
    </p:spTree>
    <p:extLst>
      <p:ext uri="{BB962C8B-B14F-4D97-AF65-F5344CB8AC3E}">
        <p14:creationId xmlns:p14="http://schemas.microsoft.com/office/powerpoint/2010/main" val="1750238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USE CASES (WORK REQUESTS)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EDD33A6-59D3-1C42-A65C-3613B68EBEBC}"/>
              </a:ext>
            </a:extLst>
          </p:cNvPr>
          <p:cNvSpPr/>
          <p:nvPr/>
        </p:nvSpPr>
        <p:spPr>
          <a:xfrm>
            <a:off x="609599" y="1778000"/>
            <a:ext cx="11243733" cy="4504267"/>
          </a:xfrm>
          <a:prstGeom prst="rect">
            <a:avLst/>
          </a:prstGeom>
          <a:solidFill>
            <a:schemeClr val="bg1">
              <a:lumMod val="95000"/>
              <a:alpha val="702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latin typeface="Segoe UI" panose="020B0502040204020203" pitchFamily="34" charset="0"/>
              <a:cs typeface="Segoe UI" panose="020B0502040204020203" pitchFamily="34" charset="0"/>
            </a:endParaRPr>
          </a:p>
        </p:txBody>
      </p:sp>
      <p:graphicFrame>
        <p:nvGraphicFramePr>
          <p:cNvPr id="10" name="TextBox 1">
            <a:extLst>
              <a:ext uri="{FF2B5EF4-FFF2-40B4-BE49-F238E27FC236}">
                <a16:creationId xmlns:a16="http://schemas.microsoft.com/office/drawing/2014/main" id="{776D1DD1-5BE1-F842-9E53-6247C6FBB35B}"/>
              </a:ext>
            </a:extLst>
          </p:cNvPr>
          <p:cNvGraphicFramePr/>
          <p:nvPr>
            <p:extLst>
              <p:ext uri="{D42A27DB-BD31-4B8C-83A1-F6EECF244321}">
                <p14:modId xmlns:p14="http://schemas.microsoft.com/office/powerpoint/2010/main" val="483051470"/>
              </p:ext>
            </p:extLst>
          </p:nvPr>
        </p:nvGraphicFramePr>
        <p:xfrm>
          <a:off x="1157660" y="2044974"/>
          <a:ext cx="10147610"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9089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USE CASES (WORK REQUESTS)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EDD33A6-59D3-1C42-A65C-3613B68EBEBC}"/>
              </a:ext>
            </a:extLst>
          </p:cNvPr>
          <p:cNvSpPr/>
          <p:nvPr/>
        </p:nvSpPr>
        <p:spPr>
          <a:xfrm>
            <a:off x="609599" y="1778000"/>
            <a:ext cx="11243733" cy="4504267"/>
          </a:xfrm>
          <a:prstGeom prst="rect">
            <a:avLst/>
          </a:prstGeom>
          <a:solidFill>
            <a:schemeClr val="bg1">
              <a:lumMod val="95000"/>
              <a:alpha val="702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latin typeface="Segoe UI" panose="020B0502040204020203" pitchFamily="34" charset="0"/>
              <a:cs typeface="Segoe UI" panose="020B0502040204020203" pitchFamily="34" charset="0"/>
            </a:endParaRPr>
          </a:p>
        </p:txBody>
      </p:sp>
      <p:graphicFrame>
        <p:nvGraphicFramePr>
          <p:cNvPr id="10" name="TextBox 1">
            <a:extLst>
              <a:ext uri="{FF2B5EF4-FFF2-40B4-BE49-F238E27FC236}">
                <a16:creationId xmlns:a16="http://schemas.microsoft.com/office/drawing/2014/main" id="{579568F1-2BB2-684F-9474-A77FB2956925}"/>
              </a:ext>
            </a:extLst>
          </p:cNvPr>
          <p:cNvGraphicFramePr/>
          <p:nvPr>
            <p:extLst>
              <p:ext uri="{D42A27DB-BD31-4B8C-83A1-F6EECF244321}">
                <p14:modId xmlns:p14="http://schemas.microsoft.com/office/powerpoint/2010/main" val="1516916275"/>
              </p:ext>
            </p:extLst>
          </p:nvPr>
        </p:nvGraphicFramePr>
        <p:xfrm>
          <a:off x="1242664" y="2044974"/>
          <a:ext cx="10147610"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336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USE CASES (WORK REQUESTS)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EDD33A6-59D3-1C42-A65C-3613B68EBEBC}"/>
              </a:ext>
            </a:extLst>
          </p:cNvPr>
          <p:cNvSpPr/>
          <p:nvPr/>
        </p:nvSpPr>
        <p:spPr>
          <a:xfrm>
            <a:off x="609599" y="1778000"/>
            <a:ext cx="11243733" cy="4504267"/>
          </a:xfrm>
          <a:prstGeom prst="rect">
            <a:avLst/>
          </a:prstGeom>
          <a:solidFill>
            <a:schemeClr val="bg1">
              <a:lumMod val="95000"/>
              <a:alpha val="702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latin typeface="Segoe UI" panose="020B0502040204020203" pitchFamily="34" charset="0"/>
              <a:cs typeface="Segoe UI" panose="020B0502040204020203" pitchFamily="34" charset="0"/>
            </a:endParaRPr>
          </a:p>
        </p:txBody>
      </p:sp>
      <p:graphicFrame>
        <p:nvGraphicFramePr>
          <p:cNvPr id="10" name="TextBox 1">
            <a:extLst>
              <a:ext uri="{FF2B5EF4-FFF2-40B4-BE49-F238E27FC236}">
                <a16:creationId xmlns:a16="http://schemas.microsoft.com/office/drawing/2014/main" id="{4531665B-82B8-3844-856A-3CA2E433343F}"/>
              </a:ext>
            </a:extLst>
          </p:cNvPr>
          <p:cNvGraphicFramePr/>
          <p:nvPr>
            <p:extLst>
              <p:ext uri="{D42A27DB-BD31-4B8C-83A1-F6EECF244321}">
                <p14:modId xmlns:p14="http://schemas.microsoft.com/office/powerpoint/2010/main" val="972642023"/>
              </p:ext>
            </p:extLst>
          </p:nvPr>
        </p:nvGraphicFramePr>
        <p:xfrm>
          <a:off x="1157660" y="2044974"/>
          <a:ext cx="10147610"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3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USE CASES (WORK REQUESTS)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EDD33A6-59D3-1C42-A65C-3613B68EBEBC}"/>
              </a:ext>
            </a:extLst>
          </p:cNvPr>
          <p:cNvSpPr/>
          <p:nvPr/>
        </p:nvSpPr>
        <p:spPr>
          <a:xfrm>
            <a:off x="609599" y="1778000"/>
            <a:ext cx="11243733" cy="4504267"/>
          </a:xfrm>
          <a:prstGeom prst="rect">
            <a:avLst/>
          </a:prstGeom>
          <a:solidFill>
            <a:schemeClr val="bg1">
              <a:lumMod val="95000"/>
              <a:alpha val="702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latin typeface="Segoe UI" panose="020B0502040204020203" pitchFamily="34" charset="0"/>
              <a:cs typeface="Segoe UI" panose="020B0502040204020203" pitchFamily="34" charset="0"/>
            </a:endParaRPr>
          </a:p>
        </p:txBody>
      </p:sp>
      <p:graphicFrame>
        <p:nvGraphicFramePr>
          <p:cNvPr id="10" name="TextBox 1">
            <a:extLst>
              <a:ext uri="{FF2B5EF4-FFF2-40B4-BE49-F238E27FC236}">
                <a16:creationId xmlns:a16="http://schemas.microsoft.com/office/drawing/2014/main" id="{42439DF0-DDA0-E744-B5D4-0A0E8C50A239}"/>
              </a:ext>
            </a:extLst>
          </p:cNvPr>
          <p:cNvGraphicFramePr/>
          <p:nvPr>
            <p:extLst>
              <p:ext uri="{D42A27DB-BD31-4B8C-83A1-F6EECF244321}">
                <p14:modId xmlns:p14="http://schemas.microsoft.com/office/powerpoint/2010/main" val="433773134"/>
              </p:ext>
            </p:extLst>
          </p:nvPr>
        </p:nvGraphicFramePr>
        <p:xfrm>
          <a:off x="910915" y="1947631"/>
          <a:ext cx="10147610"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9167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7159083"/>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10" name="Picture 9" descr="Graphical user interface&#10;&#10;Description automatically generated">
            <a:extLst>
              <a:ext uri="{FF2B5EF4-FFF2-40B4-BE49-F238E27FC236}">
                <a16:creationId xmlns:a16="http://schemas.microsoft.com/office/drawing/2014/main" id="{214495CA-9E65-984F-8379-3785B7A11DA3}"/>
              </a:ext>
            </a:extLst>
          </p:cNvPr>
          <p:cNvPicPr>
            <a:picLocks noChangeAspect="1"/>
          </p:cNvPicPr>
          <p:nvPr/>
        </p:nvPicPr>
        <p:blipFill>
          <a:blip r:embed="rId3"/>
          <a:stretch>
            <a:fillRect/>
          </a:stretch>
        </p:blipFill>
        <p:spPr>
          <a:xfrm>
            <a:off x="2235199" y="2157298"/>
            <a:ext cx="7812050" cy="4533900"/>
          </a:xfrm>
          <a:prstGeom prst="rect">
            <a:avLst/>
          </a:prstGeom>
        </p:spPr>
      </p:pic>
      <p:sp>
        <p:nvSpPr>
          <p:cNvPr id="11" name="Rectangle 10">
            <a:extLst>
              <a:ext uri="{FF2B5EF4-FFF2-40B4-BE49-F238E27FC236}">
                <a16:creationId xmlns:a16="http://schemas.microsoft.com/office/drawing/2014/main" id="{387E4E45-BE7B-AA49-BA97-3CDC9ED2DAA6}"/>
              </a:ext>
            </a:extLst>
          </p:cNvPr>
          <p:cNvSpPr/>
          <p:nvPr/>
        </p:nvSpPr>
        <p:spPr>
          <a:xfrm>
            <a:off x="254154" y="1509418"/>
            <a:ext cx="1784195" cy="399997"/>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panose="020B0502040204020203" pitchFamily="34" charset="0"/>
                <a:cs typeface="Segoe UI" panose="020B0502040204020203" pitchFamily="34" charset="0"/>
              </a:rPr>
              <a:t>DASHBOARD</a:t>
            </a:r>
          </a:p>
        </p:txBody>
      </p:sp>
    </p:spTree>
    <p:extLst>
      <p:ext uri="{BB962C8B-B14F-4D97-AF65-F5344CB8AC3E}">
        <p14:creationId xmlns:p14="http://schemas.microsoft.com/office/powerpoint/2010/main" val="226417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9" name="Picture 8" descr="Graphical user interface, website&#10;&#10;Description automatically generated">
            <a:extLst>
              <a:ext uri="{FF2B5EF4-FFF2-40B4-BE49-F238E27FC236}">
                <a16:creationId xmlns:a16="http://schemas.microsoft.com/office/drawing/2014/main" id="{EECA3DD6-5278-3B46-B967-EE52FD46E040}"/>
              </a:ext>
            </a:extLst>
          </p:cNvPr>
          <p:cNvPicPr>
            <a:picLocks noChangeAspect="1"/>
          </p:cNvPicPr>
          <p:nvPr/>
        </p:nvPicPr>
        <p:blipFill>
          <a:blip r:embed="rId3"/>
          <a:stretch>
            <a:fillRect/>
          </a:stretch>
        </p:blipFill>
        <p:spPr>
          <a:xfrm>
            <a:off x="2235199" y="2033152"/>
            <a:ext cx="7721600" cy="4675582"/>
          </a:xfrm>
          <a:prstGeom prst="rect">
            <a:avLst/>
          </a:prstGeom>
        </p:spPr>
      </p:pic>
      <p:sp>
        <p:nvSpPr>
          <p:cNvPr id="10" name="Rectangle 9">
            <a:extLst>
              <a:ext uri="{FF2B5EF4-FFF2-40B4-BE49-F238E27FC236}">
                <a16:creationId xmlns:a16="http://schemas.microsoft.com/office/drawing/2014/main" id="{A2A50D80-A33E-754C-A554-57DCC9EA11BE}"/>
              </a:ext>
            </a:extLst>
          </p:cNvPr>
          <p:cNvSpPr/>
          <p:nvPr/>
        </p:nvSpPr>
        <p:spPr>
          <a:xfrm>
            <a:off x="100361" y="1483890"/>
            <a:ext cx="3776546" cy="399997"/>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panose="020B0502040204020203" pitchFamily="34" charset="0"/>
                <a:cs typeface="Segoe UI" panose="020B0502040204020203" pitchFamily="34" charset="0"/>
              </a:rPr>
              <a:t>SYSTEM ADMIN DASHBOARD</a:t>
            </a:r>
          </a:p>
        </p:txBody>
      </p:sp>
    </p:spTree>
    <p:extLst>
      <p:ext uri="{BB962C8B-B14F-4D97-AF65-F5344CB8AC3E}">
        <p14:creationId xmlns:p14="http://schemas.microsoft.com/office/powerpoint/2010/main" val="316584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0"/>
            <a:ext cx="12191999" cy="7159083"/>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3" name="Picture 2" descr="Graphical user interface&#10;&#10;Description automatically generated">
            <a:extLst>
              <a:ext uri="{FF2B5EF4-FFF2-40B4-BE49-F238E27FC236}">
                <a16:creationId xmlns:a16="http://schemas.microsoft.com/office/drawing/2014/main" id="{E7BB77FD-EE19-084A-A42E-F7816CD68641}"/>
              </a:ext>
            </a:extLst>
          </p:cNvPr>
          <p:cNvPicPr>
            <a:picLocks noChangeAspect="1"/>
          </p:cNvPicPr>
          <p:nvPr/>
        </p:nvPicPr>
        <p:blipFill>
          <a:blip r:embed="rId3"/>
          <a:stretch>
            <a:fillRect/>
          </a:stretch>
        </p:blipFill>
        <p:spPr>
          <a:xfrm>
            <a:off x="2235199" y="1987711"/>
            <a:ext cx="7721600" cy="4714171"/>
          </a:xfrm>
          <a:prstGeom prst="rect">
            <a:avLst/>
          </a:prstGeom>
        </p:spPr>
      </p:pic>
      <p:sp>
        <p:nvSpPr>
          <p:cNvPr id="9" name="Rectangle 8">
            <a:extLst>
              <a:ext uri="{FF2B5EF4-FFF2-40B4-BE49-F238E27FC236}">
                <a16:creationId xmlns:a16="http://schemas.microsoft.com/office/drawing/2014/main" id="{D0F6BEFF-378D-674F-83DA-817ECBF120D3}"/>
              </a:ext>
            </a:extLst>
          </p:cNvPr>
          <p:cNvSpPr/>
          <p:nvPr/>
        </p:nvSpPr>
        <p:spPr>
          <a:xfrm>
            <a:off x="100360" y="1483890"/>
            <a:ext cx="3992137" cy="399997"/>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panose="020B0502040204020203" pitchFamily="34" charset="0"/>
                <a:cs typeface="Segoe UI" panose="020B0502040204020203" pitchFamily="34" charset="0"/>
              </a:rPr>
              <a:t>CASE VOLUNTEER DASHBOARD</a:t>
            </a:r>
          </a:p>
        </p:txBody>
      </p:sp>
    </p:spTree>
    <p:extLst>
      <p:ext uri="{BB962C8B-B14F-4D97-AF65-F5344CB8AC3E}">
        <p14:creationId xmlns:p14="http://schemas.microsoft.com/office/powerpoint/2010/main" val="1090003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F74ED968-B902-4143-A59B-9359A7256C92}"/>
              </a:ext>
            </a:extLst>
          </p:cNvPr>
          <p:cNvPicPr>
            <a:picLocks noChangeAspect="1"/>
          </p:cNvPicPr>
          <p:nvPr/>
        </p:nvPicPr>
        <p:blipFill>
          <a:blip r:embed="rId3"/>
          <a:stretch>
            <a:fillRect/>
          </a:stretch>
        </p:blipFill>
        <p:spPr>
          <a:xfrm>
            <a:off x="2235199" y="2224643"/>
            <a:ext cx="7721600" cy="4292600"/>
          </a:xfrm>
          <a:prstGeom prst="rect">
            <a:avLst/>
          </a:prstGeom>
        </p:spPr>
      </p:pic>
      <p:sp>
        <p:nvSpPr>
          <p:cNvPr id="9" name="Rectangle 8">
            <a:extLst>
              <a:ext uri="{FF2B5EF4-FFF2-40B4-BE49-F238E27FC236}">
                <a16:creationId xmlns:a16="http://schemas.microsoft.com/office/drawing/2014/main" id="{2A5D54D5-C9D8-4041-A9B3-BAE5A50E1F4D}"/>
              </a:ext>
            </a:extLst>
          </p:cNvPr>
          <p:cNvSpPr/>
          <p:nvPr/>
        </p:nvSpPr>
        <p:spPr>
          <a:xfrm>
            <a:off x="100360" y="1483890"/>
            <a:ext cx="3992137" cy="399997"/>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panose="020B0502040204020203" pitchFamily="34" charset="0"/>
                <a:cs typeface="Segoe UI" panose="020B0502040204020203" pitchFamily="34" charset="0"/>
              </a:rPr>
              <a:t>PHARMACIST DASHBOARD</a:t>
            </a:r>
          </a:p>
        </p:txBody>
      </p:sp>
    </p:spTree>
    <p:extLst>
      <p:ext uri="{BB962C8B-B14F-4D97-AF65-F5344CB8AC3E}">
        <p14:creationId xmlns:p14="http://schemas.microsoft.com/office/powerpoint/2010/main" val="838617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0"/>
            <a:ext cx="12191999" cy="7141607"/>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3" name="Picture 2" descr="Graphical user interface&#10;&#10;Description automatically generated">
            <a:extLst>
              <a:ext uri="{FF2B5EF4-FFF2-40B4-BE49-F238E27FC236}">
                <a16:creationId xmlns:a16="http://schemas.microsoft.com/office/drawing/2014/main" id="{90F327EF-7425-244B-8F72-4BC4F920A6B9}"/>
              </a:ext>
            </a:extLst>
          </p:cNvPr>
          <p:cNvPicPr>
            <a:picLocks noChangeAspect="1"/>
          </p:cNvPicPr>
          <p:nvPr/>
        </p:nvPicPr>
        <p:blipFill>
          <a:blip r:embed="rId3"/>
          <a:stretch>
            <a:fillRect/>
          </a:stretch>
        </p:blipFill>
        <p:spPr>
          <a:xfrm>
            <a:off x="2235199" y="2167493"/>
            <a:ext cx="7721600" cy="4406900"/>
          </a:xfrm>
          <a:prstGeom prst="rect">
            <a:avLst/>
          </a:prstGeom>
        </p:spPr>
      </p:pic>
      <p:sp>
        <p:nvSpPr>
          <p:cNvPr id="9" name="Rectangle 8">
            <a:extLst>
              <a:ext uri="{FF2B5EF4-FFF2-40B4-BE49-F238E27FC236}">
                <a16:creationId xmlns:a16="http://schemas.microsoft.com/office/drawing/2014/main" id="{3FA3932E-28DB-8F46-AC29-3CFF71297420}"/>
              </a:ext>
            </a:extLst>
          </p:cNvPr>
          <p:cNvSpPr/>
          <p:nvPr/>
        </p:nvSpPr>
        <p:spPr>
          <a:xfrm>
            <a:off x="100361" y="1483890"/>
            <a:ext cx="2865864" cy="399997"/>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panose="020B0502040204020203" pitchFamily="34" charset="0"/>
                <a:cs typeface="Segoe UI" panose="020B0502040204020203" pitchFamily="34" charset="0"/>
              </a:rPr>
              <a:t>LAWYER DASHBOARD</a:t>
            </a:r>
          </a:p>
        </p:txBody>
      </p:sp>
    </p:spTree>
    <p:extLst>
      <p:ext uri="{BB962C8B-B14F-4D97-AF65-F5344CB8AC3E}">
        <p14:creationId xmlns:p14="http://schemas.microsoft.com/office/powerpoint/2010/main" val="4116000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0"/>
            <a:ext cx="12191999" cy="7154024"/>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0C0D386-CF1D-7644-93A0-A498BA127F8F}"/>
              </a:ext>
            </a:extLst>
          </p:cNvPr>
          <p:cNvPicPr>
            <a:picLocks noChangeAspect="1"/>
          </p:cNvPicPr>
          <p:nvPr/>
        </p:nvPicPr>
        <p:blipFill>
          <a:blip r:embed="rId3"/>
          <a:stretch>
            <a:fillRect/>
          </a:stretch>
        </p:blipFill>
        <p:spPr>
          <a:xfrm>
            <a:off x="2235199" y="2029522"/>
            <a:ext cx="7721600" cy="4738336"/>
          </a:xfrm>
          <a:prstGeom prst="rect">
            <a:avLst/>
          </a:prstGeom>
        </p:spPr>
      </p:pic>
      <p:sp>
        <p:nvSpPr>
          <p:cNvPr id="9" name="Rectangle 8">
            <a:extLst>
              <a:ext uri="{FF2B5EF4-FFF2-40B4-BE49-F238E27FC236}">
                <a16:creationId xmlns:a16="http://schemas.microsoft.com/office/drawing/2014/main" id="{6B6605C5-139B-2943-B583-0BE8DD1EF0E8}"/>
              </a:ext>
            </a:extLst>
          </p:cNvPr>
          <p:cNvSpPr/>
          <p:nvPr/>
        </p:nvSpPr>
        <p:spPr>
          <a:xfrm>
            <a:off x="100360" y="1483890"/>
            <a:ext cx="4538547" cy="399997"/>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panose="020B0502040204020203" pitchFamily="34" charset="0"/>
                <a:cs typeface="Segoe UI" panose="020B0502040204020203" pitchFamily="34" charset="0"/>
              </a:rPr>
              <a:t>PIE CHART SUMMARY DASHBOARD</a:t>
            </a:r>
          </a:p>
        </p:txBody>
      </p:sp>
    </p:spTree>
    <p:extLst>
      <p:ext uri="{BB962C8B-B14F-4D97-AF65-F5344CB8AC3E}">
        <p14:creationId xmlns:p14="http://schemas.microsoft.com/office/powerpoint/2010/main" val="3722668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3" name="Picture 2" descr="A person wearing a blue shirt and a tie&#10;&#10;Description automatically generated with medium confidence">
            <a:extLst>
              <a:ext uri="{FF2B5EF4-FFF2-40B4-BE49-F238E27FC236}">
                <a16:creationId xmlns:a16="http://schemas.microsoft.com/office/drawing/2014/main" id="{6346895F-86ED-6444-842C-25CC73E3F66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77078" y="464949"/>
            <a:ext cx="1981200" cy="23648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eflection endPos="0" dir="5400000" sy="-100000" algn="bl" rotWithShape="0"/>
          </a:effectLst>
        </p:spPr>
      </p:pic>
      <p:grpSp>
        <p:nvGrpSpPr>
          <p:cNvPr id="9" name="Google Shape;140;p26">
            <a:extLst>
              <a:ext uri="{FF2B5EF4-FFF2-40B4-BE49-F238E27FC236}">
                <a16:creationId xmlns:a16="http://schemas.microsoft.com/office/drawing/2014/main" id="{F6E95429-0A69-DE4C-A262-71F201A747F6}"/>
              </a:ext>
            </a:extLst>
          </p:cNvPr>
          <p:cNvGrpSpPr/>
          <p:nvPr/>
        </p:nvGrpSpPr>
        <p:grpSpPr>
          <a:xfrm>
            <a:off x="681405" y="3183008"/>
            <a:ext cx="1572546" cy="1332452"/>
            <a:chOff x="-1226337" y="-1010654"/>
            <a:chExt cx="1732201" cy="1332452"/>
          </a:xfrm>
        </p:grpSpPr>
        <p:sp>
          <p:nvSpPr>
            <p:cNvPr id="10" name="Google Shape;141;p26">
              <a:extLst>
                <a:ext uri="{FF2B5EF4-FFF2-40B4-BE49-F238E27FC236}">
                  <a16:creationId xmlns:a16="http://schemas.microsoft.com/office/drawing/2014/main" id="{27026D46-0967-6C46-B9E5-C39D5E9E2093}"/>
                </a:ext>
              </a:extLst>
            </p:cNvPr>
            <p:cNvSpPr txBox="1"/>
            <p:nvPr/>
          </p:nvSpPr>
          <p:spPr>
            <a:xfrm>
              <a:off x="-1226337" y="-1010654"/>
              <a:ext cx="1732200" cy="584550"/>
            </a:xfrm>
            <a:prstGeom prst="rect">
              <a:avLst/>
            </a:prstGeom>
            <a:solidFill>
              <a:schemeClr val="accent2"/>
            </a:solidFill>
            <a:ln>
              <a:noFill/>
            </a:ln>
            <a:scene3d>
              <a:camera prst="orthographicFront"/>
              <a:lightRig rig="threePt" dir="t"/>
            </a:scene3d>
            <a:sp3d>
              <a:bevelT w="152400" h="50800" prst="softRound"/>
            </a:sp3d>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Font typeface="Arial"/>
                <a:buNone/>
              </a:pPr>
              <a:r>
                <a:rPr lang="en-US" sz="1800" b="1" dirty="0">
                  <a:solidFill>
                    <a:srgbClr val="F2F2F2"/>
                  </a:solidFill>
                  <a:latin typeface="Arial"/>
                  <a:ea typeface="Arial"/>
                  <a:cs typeface="Arial"/>
                  <a:sym typeface="Arial"/>
                </a:rPr>
                <a:t>Viraj Shah</a:t>
              </a:r>
              <a:endParaRPr sz="1800" b="1" dirty="0">
                <a:solidFill>
                  <a:srgbClr val="F2F2F2"/>
                </a:solidFill>
                <a:latin typeface="Arial"/>
                <a:ea typeface="Arial"/>
                <a:cs typeface="Arial"/>
                <a:sym typeface="Arial"/>
              </a:endParaRPr>
            </a:p>
          </p:txBody>
        </p:sp>
        <p:sp>
          <p:nvSpPr>
            <p:cNvPr id="11" name="Google Shape;142;p26">
              <a:extLst>
                <a:ext uri="{FF2B5EF4-FFF2-40B4-BE49-F238E27FC236}">
                  <a16:creationId xmlns:a16="http://schemas.microsoft.com/office/drawing/2014/main" id="{4E19AE13-D0F1-4F46-98A9-903D8AF3FB93}"/>
                </a:ext>
              </a:extLst>
            </p:cNvPr>
            <p:cNvSpPr txBox="1"/>
            <p:nvPr/>
          </p:nvSpPr>
          <p:spPr>
            <a:xfrm>
              <a:off x="-1226337" y="-262752"/>
              <a:ext cx="1732201" cy="584550"/>
            </a:xfrm>
            <a:prstGeom prst="rect">
              <a:avLst/>
            </a:prstGeom>
            <a:solidFill>
              <a:schemeClr val="accent2"/>
            </a:solidFill>
            <a:ln>
              <a:noFill/>
            </a:ln>
            <a:scene3d>
              <a:camera prst="orthographicFront"/>
              <a:lightRig rig="threePt" dir="t"/>
            </a:scene3d>
            <a:sp3d>
              <a:bevelT w="152400" h="50800" prst="softRound"/>
            </a:sp3d>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 sz="1800" b="1" dirty="0">
                  <a:solidFill>
                    <a:schemeClr val="lt1"/>
                  </a:solidFill>
                  <a:latin typeface="Arial"/>
                  <a:ea typeface="Arial"/>
                  <a:cs typeface="Arial"/>
                  <a:sym typeface="Arial"/>
                </a:rPr>
                <a:t>Programmer</a:t>
              </a:r>
              <a:endParaRPr sz="1800" b="1" dirty="0">
                <a:solidFill>
                  <a:schemeClr val="lt1"/>
                </a:solidFill>
                <a:latin typeface="Arial"/>
                <a:ea typeface="Arial"/>
                <a:cs typeface="Arial"/>
                <a:sym typeface="Arial"/>
              </a:endParaRPr>
            </a:p>
          </p:txBody>
        </p:sp>
      </p:grpSp>
      <p:pic>
        <p:nvPicPr>
          <p:cNvPr id="12" name="Picture 11" descr="A person wearing glasses and a tie&#10;&#10;Description automatically generated with medium confidence">
            <a:extLst>
              <a:ext uri="{FF2B5EF4-FFF2-40B4-BE49-F238E27FC236}">
                <a16:creationId xmlns:a16="http://schemas.microsoft.com/office/drawing/2014/main" id="{C6F168F7-48F2-814B-82C0-0B7F500C2884}"/>
              </a:ext>
            </a:extLst>
          </p:cNvPr>
          <p:cNvPicPr>
            <a:picLocks noChangeAspect="1"/>
          </p:cNvPicPr>
          <p:nvPr/>
        </p:nvPicPr>
        <p:blipFill>
          <a:blip r:embed="rId4"/>
          <a:stretch>
            <a:fillRect/>
          </a:stretch>
        </p:blipFill>
        <p:spPr>
          <a:xfrm>
            <a:off x="5139610" y="489325"/>
            <a:ext cx="1981200" cy="2364804"/>
          </a:xfrm>
          <a:prstGeom prst="rect">
            <a:avLst/>
          </a:prstGeom>
        </p:spPr>
      </p:pic>
      <p:grpSp>
        <p:nvGrpSpPr>
          <p:cNvPr id="13" name="Google Shape;140;p26">
            <a:extLst>
              <a:ext uri="{FF2B5EF4-FFF2-40B4-BE49-F238E27FC236}">
                <a16:creationId xmlns:a16="http://schemas.microsoft.com/office/drawing/2014/main" id="{A66A5796-A9CF-8545-B5A0-0896FF007054}"/>
              </a:ext>
            </a:extLst>
          </p:cNvPr>
          <p:cNvGrpSpPr/>
          <p:nvPr/>
        </p:nvGrpSpPr>
        <p:grpSpPr>
          <a:xfrm>
            <a:off x="9628849" y="3101332"/>
            <a:ext cx="1572546" cy="1332452"/>
            <a:chOff x="-1226337" y="-1010654"/>
            <a:chExt cx="1732201" cy="1332452"/>
          </a:xfrm>
        </p:grpSpPr>
        <p:sp>
          <p:nvSpPr>
            <p:cNvPr id="14" name="Google Shape;141;p26">
              <a:extLst>
                <a:ext uri="{FF2B5EF4-FFF2-40B4-BE49-F238E27FC236}">
                  <a16:creationId xmlns:a16="http://schemas.microsoft.com/office/drawing/2014/main" id="{130358C2-4CC5-8747-B880-78D92BA99D85}"/>
                </a:ext>
              </a:extLst>
            </p:cNvPr>
            <p:cNvSpPr txBox="1"/>
            <p:nvPr/>
          </p:nvSpPr>
          <p:spPr>
            <a:xfrm>
              <a:off x="-1226337" y="-1010654"/>
              <a:ext cx="1732200" cy="584550"/>
            </a:xfrm>
            <a:prstGeom prst="rect">
              <a:avLst/>
            </a:prstGeom>
            <a:solidFill>
              <a:schemeClr val="accent2"/>
            </a:solidFill>
            <a:ln>
              <a:noFill/>
            </a:ln>
            <a:scene3d>
              <a:camera prst="orthographicFront"/>
              <a:lightRig rig="threePt" dir="t"/>
            </a:scene3d>
            <a:sp3d>
              <a:bevelT w="152400" h="50800" prst="softRound"/>
            </a:sp3d>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Font typeface="Arial"/>
                <a:buNone/>
              </a:pPr>
              <a:r>
                <a:rPr lang="en-US" sz="1800" b="1" dirty="0">
                  <a:solidFill>
                    <a:srgbClr val="F2F2F2"/>
                  </a:solidFill>
                  <a:latin typeface="Arial"/>
                  <a:ea typeface="Arial"/>
                  <a:cs typeface="Arial"/>
                  <a:sym typeface="Arial"/>
                </a:rPr>
                <a:t>Dhaval Patel</a:t>
              </a:r>
              <a:endParaRPr sz="1800" b="1" dirty="0">
                <a:solidFill>
                  <a:srgbClr val="F2F2F2"/>
                </a:solidFill>
                <a:latin typeface="Arial"/>
                <a:ea typeface="Arial"/>
                <a:cs typeface="Arial"/>
                <a:sym typeface="Arial"/>
              </a:endParaRPr>
            </a:p>
          </p:txBody>
        </p:sp>
        <p:sp>
          <p:nvSpPr>
            <p:cNvPr id="15" name="Google Shape;142;p26">
              <a:extLst>
                <a:ext uri="{FF2B5EF4-FFF2-40B4-BE49-F238E27FC236}">
                  <a16:creationId xmlns:a16="http://schemas.microsoft.com/office/drawing/2014/main" id="{32897BDF-D6C8-724B-AA19-7E31ABB2166A}"/>
                </a:ext>
              </a:extLst>
            </p:cNvPr>
            <p:cNvSpPr txBox="1"/>
            <p:nvPr/>
          </p:nvSpPr>
          <p:spPr>
            <a:xfrm>
              <a:off x="-1226337" y="-262752"/>
              <a:ext cx="1732201" cy="584550"/>
            </a:xfrm>
            <a:prstGeom prst="rect">
              <a:avLst/>
            </a:prstGeom>
            <a:solidFill>
              <a:schemeClr val="accent2"/>
            </a:solidFill>
            <a:ln>
              <a:noFill/>
            </a:ln>
            <a:scene3d>
              <a:camera prst="orthographicFront"/>
              <a:lightRig rig="threePt" dir="t"/>
            </a:scene3d>
            <a:sp3d>
              <a:bevelT w="152400" h="50800" prst="softRound"/>
            </a:sp3d>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 sz="1800" b="1" dirty="0">
                  <a:solidFill>
                    <a:schemeClr val="lt1"/>
                  </a:solidFill>
                  <a:latin typeface="Arial"/>
                  <a:ea typeface="Arial"/>
                  <a:cs typeface="Arial"/>
                  <a:sym typeface="Arial"/>
                </a:rPr>
                <a:t>Programmer</a:t>
              </a:r>
              <a:endParaRPr sz="1800" b="1" dirty="0">
                <a:solidFill>
                  <a:schemeClr val="lt1"/>
                </a:solidFill>
                <a:latin typeface="Arial"/>
                <a:ea typeface="Arial"/>
                <a:cs typeface="Arial"/>
                <a:sym typeface="Arial"/>
              </a:endParaRPr>
            </a:p>
          </p:txBody>
        </p:sp>
      </p:grpSp>
      <p:grpSp>
        <p:nvGrpSpPr>
          <p:cNvPr id="16" name="Google Shape;140;p26">
            <a:extLst>
              <a:ext uri="{FF2B5EF4-FFF2-40B4-BE49-F238E27FC236}">
                <a16:creationId xmlns:a16="http://schemas.microsoft.com/office/drawing/2014/main" id="{F42A83A8-90E2-1447-9544-47A8A930946D}"/>
              </a:ext>
            </a:extLst>
          </p:cNvPr>
          <p:cNvGrpSpPr/>
          <p:nvPr/>
        </p:nvGrpSpPr>
        <p:grpSpPr>
          <a:xfrm>
            <a:off x="5343937" y="3183008"/>
            <a:ext cx="1572546" cy="1332452"/>
            <a:chOff x="-1226337" y="-1010654"/>
            <a:chExt cx="1732201" cy="1332452"/>
          </a:xfrm>
        </p:grpSpPr>
        <p:sp>
          <p:nvSpPr>
            <p:cNvPr id="17" name="Google Shape;141;p26">
              <a:extLst>
                <a:ext uri="{FF2B5EF4-FFF2-40B4-BE49-F238E27FC236}">
                  <a16:creationId xmlns:a16="http://schemas.microsoft.com/office/drawing/2014/main" id="{9ACE94E5-1DF1-1746-9EF1-E1E19A24B205}"/>
                </a:ext>
              </a:extLst>
            </p:cNvPr>
            <p:cNvSpPr txBox="1"/>
            <p:nvPr/>
          </p:nvSpPr>
          <p:spPr>
            <a:xfrm>
              <a:off x="-1226337" y="-1010654"/>
              <a:ext cx="1732200" cy="584550"/>
            </a:xfrm>
            <a:prstGeom prst="rect">
              <a:avLst/>
            </a:prstGeom>
            <a:solidFill>
              <a:schemeClr val="accent2"/>
            </a:solidFill>
            <a:ln>
              <a:noFill/>
            </a:ln>
            <a:scene3d>
              <a:camera prst="orthographicFront"/>
              <a:lightRig rig="threePt" dir="t"/>
            </a:scene3d>
            <a:sp3d>
              <a:bevelT w="152400" h="50800" prst="softRound"/>
            </a:sp3d>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Font typeface="Arial"/>
                <a:buNone/>
              </a:pPr>
              <a:r>
                <a:rPr lang="en-US" sz="1800" b="1" dirty="0">
                  <a:solidFill>
                    <a:srgbClr val="F2F2F2"/>
                  </a:solidFill>
                  <a:latin typeface="Arial"/>
                  <a:ea typeface="Arial"/>
                  <a:cs typeface="Arial"/>
                  <a:sym typeface="Arial"/>
                </a:rPr>
                <a:t>Abhishek Bagdare</a:t>
              </a:r>
              <a:endParaRPr sz="1800" b="1" dirty="0">
                <a:solidFill>
                  <a:srgbClr val="F2F2F2"/>
                </a:solidFill>
                <a:latin typeface="Arial"/>
                <a:ea typeface="Arial"/>
                <a:cs typeface="Arial"/>
                <a:sym typeface="Arial"/>
              </a:endParaRPr>
            </a:p>
          </p:txBody>
        </p:sp>
        <p:sp>
          <p:nvSpPr>
            <p:cNvPr id="18" name="Google Shape;142;p26">
              <a:extLst>
                <a:ext uri="{FF2B5EF4-FFF2-40B4-BE49-F238E27FC236}">
                  <a16:creationId xmlns:a16="http://schemas.microsoft.com/office/drawing/2014/main" id="{6AF0DA42-AE02-614C-9CD8-444AB1D3E16C}"/>
                </a:ext>
              </a:extLst>
            </p:cNvPr>
            <p:cNvSpPr txBox="1"/>
            <p:nvPr/>
          </p:nvSpPr>
          <p:spPr>
            <a:xfrm>
              <a:off x="-1226337" y="-262752"/>
              <a:ext cx="1732201" cy="584550"/>
            </a:xfrm>
            <a:prstGeom prst="rect">
              <a:avLst/>
            </a:prstGeom>
            <a:solidFill>
              <a:schemeClr val="accent2"/>
            </a:solidFill>
            <a:ln>
              <a:noFill/>
            </a:ln>
            <a:scene3d>
              <a:camera prst="orthographicFront"/>
              <a:lightRig rig="threePt" dir="t"/>
            </a:scene3d>
            <a:sp3d>
              <a:bevelT w="152400" h="50800" prst="softRound"/>
            </a:sp3d>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 sz="1800" b="1" dirty="0">
                  <a:solidFill>
                    <a:schemeClr val="lt1"/>
                  </a:solidFill>
                  <a:latin typeface="Arial"/>
                  <a:ea typeface="Arial"/>
                  <a:cs typeface="Arial"/>
                  <a:sym typeface="Arial"/>
                </a:rPr>
                <a:t>Programmer</a:t>
              </a:r>
              <a:endParaRPr sz="1800" b="1" dirty="0">
                <a:solidFill>
                  <a:schemeClr val="lt1"/>
                </a:solidFill>
                <a:latin typeface="Arial"/>
                <a:ea typeface="Arial"/>
                <a:cs typeface="Arial"/>
                <a:sym typeface="Arial"/>
              </a:endParaRPr>
            </a:p>
          </p:txBody>
        </p:sp>
      </p:grpSp>
      <p:pic>
        <p:nvPicPr>
          <p:cNvPr id="20" name="Picture 19" descr="A person wearing glasses&#10;&#10;Description automatically generated with low confidence">
            <a:extLst>
              <a:ext uri="{FF2B5EF4-FFF2-40B4-BE49-F238E27FC236}">
                <a16:creationId xmlns:a16="http://schemas.microsoft.com/office/drawing/2014/main" id="{3E60F0D8-AA33-AA40-8A21-B81EC78D08D4}"/>
              </a:ext>
            </a:extLst>
          </p:cNvPr>
          <p:cNvPicPr>
            <a:picLocks noChangeAspect="1"/>
          </p:cNvPicPr>
          <p:nvPr/>
        </p:nvPicPr>
        <p:blipFill>
          <a:blip r:embed="rId5"/>
          <a:stretch>
            <a:fillRect/>
          </a:stretch>
        </p:blipFill>
        <p:spPr>
          <a:xfrm>
            <a:off x="9424522" y="464949"/>
            <a:ext cx="1981201" cy="2364804"/>
          </a:xfrm>
          <a:prstGeom prst="rect">
            <a:avLst/>
          </a:prstGeom>
        </p:spPr>
      </p:pic>
      <p:sp>
        <p:nvSpPr>
          <p:cNvPr id="21" name="TextBox 20">
            <a:extLst>
              <a:ext uri="{FF2B5EF4-FFF2-40B4-BE49-F238E27FC236}">
                <a16:creationId xmlns:a16="http://schemas.microsoft.com/office/drawing/2014/main" id="{1AE2BD33-AE29-624A-B455-F6551BBA8C25}"/>
              </a:ext>
            </a:extLst>
          </p:cNvPr>
          <p:cNvSpPr txBox="1"/>
          <p:nvPr/>
        </p:nvSpPr>
        <p:spPr>
          <a:xfrm>
            <a:off x="4757980" y="6014732"/>
            <a:ext cx="3657600" cy="707886"/>
          </a:xfrm>
          <a:prstGeom prst="rect">
            <a:avLst/>
          </a:prstGeom>
          <a:noFill/>
        </p:spPr>
        <p:txBody>
          <a:bodyPr wrap="square" rtlCol="0">
            <a:spAutoFit/>
          </a:bodyPr>
          <a:lstStyle/>
          <a:p>
            <a:r>
              <a:rPr lang="en-US" sz="4000" b="1" dirty="0">
                <a:solidFill>
                  <a:schemeClr val="bg1"/>
                </a:solidFill>
                <a:latin typeface="Segoe UI" panose="020B0502040204020203" pitchFamily="34" charset="0"/>
                <a:cs typeface="Segoe UI" panose="020B0502040204020203" pitchFamily="34" charset="0"/>
              </a:rPr>
              <a:t>OUR TEAM</a:t>
            </a:r>
            <a:endParaRPr lang="en-US" sz="4000" dirty="0">
              <a:solidFill>
                <a:schemeClr val="bg1"/>
              </a:solidFill>
            </a:endParaRPr>
          </a:p>
        </p:txBody>
      </p:sp>
    </p:spTree>
    <p:extLst>
      <p:ext uri="{BB962C8B-B14F-4D97-AF65-F5344CB8AC3E}">
        <p14:creationId xmlns:p14="http://schemas.microsoft.com/office/powerpoint/2010/main" val="1573212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E205661-3C68-4B43-9FAE-34469A5D86C1}"/>
              </a:ext>
            </a:extLst>
          </p:cNvPr>
          <p:cNvSpPr/>
          <p:nvPr/>
        </p:nvSpPr>
        <p:spPr>
          <a:xfrm>
            <a:off x="156117" y="1471961"/>
            <a:ext cx="5408342" cy="457201"/>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AWS S3 Bucket for CI/CD </a:t>
            </a:r>
          </a:p>
        </p:txBody>
      </p:sp>
      <p:pic>
        <p:nvPicPr>
          <p:cNvPr id="11" name="Picture 10" descr="Graphical user interface, text, application&#10;&#10;Description automatically generated">
            <a:extLst>
              <a:ext uri="{FF2B5EF4-FFF2-40B4-BE49-F238E27FC236}">
                <a16:creationId xmlns:a16="http://schemas.microsoft.com/office/drawing/2014/main" id="{C8C8AFF7-FFAD-614B-B847-DA96F5C60AAC}"/>
              </a:ext>
            </a:extLst>
          </p:cNvPr>
          <p:cNvPicPr>
            <a:picLocks noChangeAspect="1"/>
          </p:cNvPicPr>
          <p:nvPr/>
        </p:nvPicPr>
        <p:blipFill>
          <a:blip r:embed="rId3"/>
          <a:stretch>
            <a:fillRect/>
          </a:stretch>
        </p:blipFill>
        <p:spPr>
          <a:xfrm>
            <a:off x="156117" y="2034374"/>
            <a:ext cx="11690195" cy="4718414"/>
          </a:xfrm>
          <a:prstGeom prst="rect">
            <a:avLst/>
          </a:prstGeom>
        </p:spPr>
      </p:pic>
    </p:spTree>
    <p:extLst>
      <p:ext uri="{BB962C8B-B14F-4D97-AF65-F5344CB8AC3E}">
        <p14:creationId xmlns:p14="http://schemas.microsoft.com/office/powerpoint/2010/main" val="660299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E205661-3C68-4B43-9FAE-34469A5D86C1}"/>
              </a:ext>
            </a:extLst>
          </p:cNvPr>
          <p:cNvSpPr/>
          <p:nvPr/>
        </p:nvSpPr>
        <p:spPr>
          <a:xfrm>
            <a:off x="156117" y="1471961"/>
            <a:ext cx="5408342" cy="457201"/>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AWS S3 Bucket for CI/CD </a:t>
            </a:r>
          </a:p>
        </p:txBody>
      </p:sp>
      <p:pic>
        <p:nvPicPr>
          <p:cNvPr id="3" name="Picture 2" descr="Graphical user interface, text, application&#10;&#10;Description automatically generated">
            <a:extLst>
              <a:ext uri="{FF2B5EF4-FFF2-40B4-BE49-F238E27FC236}">
                <a16:creationId xmlns:a16="http://schemas.microsoft.com/office/drawing/2014/main" id="{7DD1E1B1-7B3A-4D40-8D11-66BFEF945278}"/>
              </a:ext>
            </a:extLst>
          </p:cNvPr>
          <p:cNvPicPr>
            <a:picLocks noChangeAspect="1"/>
          </p:cNvPicPr>
          <p:nvPr/>
        </p:nvPicPr>
        <p:blipFill>
          <a:blip r:embed="rId3"/>
          <a:stretch>
            <a:fillRect/>
          </a:stretch>
        </p:blipFill>
        <p:spPr>
          <a:xfrm>
            <a:off x="156117" y="2021058"/>
            <a:ext cx="11876049" cy="4680826"/>
          </a:xfrm>
          <a:prstGeom prst="rect">
            <a:avLst/>
          </a:prstGeom>
        </p:spPr>
      </p:pic>
    </p:spTree>
    <p:extLst>
      <p:ext uri="{BB962C8B-B14F-4D97-AF65-F5344CB8AC3E}">
        <p14:creationId xmlns:p14="http://schemas.microsoft.com/office/powerpoint/2010/main" val="988405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E205661-3C68-4B43-9FAE-34469A5D86C1}"/>
              </a:ext>
            </a:extLst>
          </p:cNvPr>
          <p:cNvSpPr/>
          <p:nvPr/>
        </p:nvSpPr>
        <p:spPr>
          <a:xfrm>
            <a:off x="156117" y="1471961"/>
            <a:ext cx="5408342" cy="457201"/>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AWS S3 Bucket for CI/CD </a:t>
            </a:r>
          </a:p>
        </p:txBody>
      </p:sp>
      <p:pic>
        <p:nvPicPr>
          <p:cNvPr id="10" name="Picture 9" descr="Graphical user interface, text, application, email&#10;&#10;Description automatically generated">
            <a:extLst>
              <a:ext uri="{FF2B5EF4-FFF2-40B4-BE49-F238E27FC236}">
                <a16:creationId xmlns:a16="http://schemas.microsoft.com/office/drawing/2014/main" id="{A25DAF52-F76F-4E4F-9C4A-5A93AED032AB}"/>
              </a:ext>
            </a:extLst>
          </p:cNvPr>
          <p:cNvPicPr>
            <a:picLocks noChangeAspect="1"/>
          </p:cNvPicPr>
          <p:nvPr/>
        </p:nvPicPr>
        <p:blipFill>
          <a:blip r:embed="rId3"/>
          <a:stretch>
            <a:fillRect/>
          </a:stretch>
        </p:blipFill>
        <p:spPr>
          <a:xfrm>
            <a:off x="156117" y="2021057"/>
            <a:ext cx="11898351" cy="4602767"/>
          </a:xfrm>
          <a:prstGeom prst="rect">
            <a:avLst/>
          </a:prstGeom>
        </p:spPr>
      </p:pic>
    </p:spTree>
    <p:extLst>
      <p:ext uri="{BB962C8B-B14F-4D97-AF65-F5344CB8AC3E}">
        <p14:creationId xmlns:p14="http://schemas.microsoft.com/office/powerpoint/2010/main" val="6676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SCREENSHOTS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E205661-3C68-4B43-9FAE-34469A5D86C1}"/>
              </a:ext>
            </a:extLst>
          </p:cNvPr>
          <p:cNvSpPr/>
          <p:nvPr/>
        </p:nvSpPr>
        <p:spPr>
          <a:xfrm>
            <a:off x="156117" y="1471961"/>
            <a:ext cx="5408342" cy="457201"/>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AWS S3 Bucket for CI/CD </a:t>
            </a:r>
          </a:p>
        </p:txBody>
      </p:sp>
      <p:pic>
        <p:nvPicPr>
          <p:cNvPr id="3" name="Picture 2" descr="Graphical user interface, application&#10;&#10;Description automatically generated">
            <a:extLst>
              <a:ext uri="{FF2B5EF4-FFF2-40B4-BE49-F238E27FC236}">
                <a16:creationId xmlns:a16="http://schemas.microsoft.com/office/drawing/2014/main" id="{00D14E4A-38D5-9544-88A6-2E94FAED2F25}"/>
              </a:ext>
            </a:extLst>
          </p:cNvPr>
          <p:cNvPicPr>
            <a:picLocks noChangeAspect="1"/>
          </p:cNvPicPr>
          <p:nvPr/>
        </p:nvPicPr>
        <p:blipFill>
          <a:blip r:embed="rId3"/>
          <a:stretch>
            <a:fillRect/>
          </a:stretch>
        </p:blipFill>
        <p:spPr>
          <a:xfrm>
            <a:off x="156117" y="2021057"/>
            <a:ext cx="11864898" cy="4658523"/>
          </a:xfrm>
          <a:prstGeom prst="rect">
            <a:avLst/>
          </a:prstGeom>
        </p:spPr>
      </p:pic>
    </p:spTree>
    <p:extLst>
      <p:ext uri="{BB962C8B-B14F-4D97-AF65-F5344CB8AC3E}">
        <p14:creationId xmlns:p14="http://schemas.microsoft.com/office/powerpoint/2010/main" val="126952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9703"/>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LEARNING OUTCOMES </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C00E520F-EEA4-4641-BDDE-CD6CEE79FD55}"/>
              </a:ext>
            </a:extLst>
          </p:cNvPr>
          <p:cNvSpPr txBox="1"/>
          <p:nvPr/>
        </p:nvSpPr>
        <p:spPr>
          <a:xfrm>
            <a:off x="845012" y="1487743"/>
            <a:ext cx="9111787" cy="5324535"/>
          </a:xfrm>
          <a:prstGeom prst="rect">
            <a:avLst/>
          </a:prstGeom>
          <a:noFill/>
        </p:spPr>
        <p:txBody>
          <a:bodyPr wrap="square" rtlCol="0">
            <a:spAutoFit/>
          </a:bodyPr>
          <a:lstStyle/>
          <a:p>
            <a:pPr marL="457200" indent="-355600">
              <a:buSzPts val="2000"/>
              <a:buFont typeface="Merriweather"/>
              <a:buChar char="●"/>
            </a:pPr>
            <a:r>
              <a:rPr lang="en-US" sz="2000" b="1" dirty="0">
                <a:solidFill>
                  <a:schemeClr val="bg1"/>
                </a:solidFill>
                <a:latin typeface="Segoe UI" panose="020B0502040204020203" pitchFamily="34" charset="0"/>
                <a:cs typeface="Segoe UI" panose="020B0502040204020203" pitchFamily="34" charset="0"/>
                <a:sym typeface="Merriweather"/>
              </a:rPr>
              <a:t>Ecosystem model</a:t>
            </a:r>
          </a:p>
          <a:p>
            <a:pPr marL="457200" indent="-355600">
              <a:buSzPts val="2000"/>
              <a:buFont typeface="Merriweather"/>
              <a:buChar char="●"/>
            </a:pPr>
            <a:endParaRPr lang="en-US" sz="2000" b="1" dirty="0">
              <a:solidFill>
                <a:schemeClr val="bg1"/>
              </a:solidFill>
              <a:latin typeface="Segoe UI" panose="020B0502040204020203" pitchFamily="34" charset="0"/>
              <a:cs typeface="Segoe UI" panose="020B0502040204020203" pitchFamily="34" charset="0"/>
              <a:sym typeface="Merriweather"/>
            </a:endParaRPr>
          </a:p>
          <a:p>
            <a:pPr marL="457200" indent="-355600">
              <a:buSzPts val="2000"/>
              <a:buFont typeface="Merriweather"/>
              <a:buChar char="●"/>
            </a:pPr>
            <a:r>
              <a:rPr lang="en-US" sz="2000" b="1" dirty="0">
                <a:solidFill>
                  <a:schemeClr val="bg1"/>
                </a:solidFill>
                <a:latin typeface="Segoe UI" panose="020B0502040204020203" pitchFamily="34" charset="0"/>
                <a:cs typeface="Segoe UI" panose="020B0502040204020203" pitchFamily="34" charset="0"/>
                <a:sym typeface="Merriweather"/>
              </a:rPr>
              <a:t>Customer and Business requirement gathering </a:t>
            </a:r>
          </a:p>
          <a:p>
            <a:pPr marL="457200" indent="-355600">
              <a:buSzPts val="2000"/>
              <a:buFont typeface="Merriweather"/>
              <a:buChar char="●"/>
            </a:pPr>
            <a:endParaRPr lang="en-US" sz="2000" b="1" dirty="0">
              <a:solidFill>
                <a:schemeClr val="bg1"/>
              </a:solidFill>
              <a:latin typeface="Segoe UI" panose="020B0502040204020203" pitchFamily="34" charset="0"/>
              <a:cs typeface="Segoe UI" panose="020B0502040204020203" pitchFamily="34" charset="0"/>
              <a:sym typeface="Merriweather"/>
            </a:endParaRPr>
          </a:p>
          <a:p>
            <a:pPr marL="457200" indent="-355600">
              <a:buSzPts val="2000"/>
              <a:buFont typeface="Merriweather"/>
              <a:buChar char="●"/>
            </a:pPr>
            <a:r>
              <a:rPr lang="en-US" sz="2000" b="1" dirty="0">
                <a:solidFill>
                  <a:schemeClr val="bg1"/>
                </a:solidFill>
                <a:latin typeface="Segoe UI" panose="020B0502040204020203" pitchFamily="34" charset="0"/>
                <a:cs typeface="Segoe UI" panose="020B0502040204020203" pitchFamily="34" charset="0"/>
                <a:sym typeface="Merriweather"/>
              </a:rPr>
              <a:t>Time Completion Strategies, Analysis and estimation for each task</a:t>
            </a:r>
          </a:p>
          <a:p>
            <a:pPr marL="457200" indent="-355600">
              <a:buSzPts val="2000"/>
              <a:buFont typeface="Merriweather"/>
              <a:buChar char="●"/>
            </a:pPr>
            <a:endParaRPr lang="en-US" sz="2000" b="1" dirty="0">
              <a:solidFill>
                <a:schemeClr val="bg1"/>
              </a:solidFill>
              <a:latin typeface="Segoe UI" panose="020B0502040204020203" pitchFamily="34" charset="0"/>
              <a:cs typeface="Segoe UI" panose="020B0502040204020203" pitchFamily="34" charset="0"/>
              <a:sym typeface="Merriweather"/>
            </a:endParaRPr>
          </a:p>
          <a:p>
            <a:pPr marL="457200" lvl="0" indent="-355600">
              <a:spcBef>
                <a:spcPts val="0"/>
              </a:spcBef>
              <a:buSzPts val="2000"/>
              <a:buFont typeface="Merriweather"/>
              <a:buChar char="●"/>
            </a:pPr>
            <a:r>
              <a:rPr lang="en-US" sz="2000" b="1" dirty="0">
                <a:solidFill>
                  <a:schemeClr val="bg1"/>
                </a:solidFill>
                <a:latin typeface="Segoe UI" panose="020B0502040204020203" pitchFamily="34" charset="0"/>
                <a:cs typeface="Segoe UI" panose="020B0502040204020203" pitchFamily="34" charset="0"/>
                <a:sym typeface="Merriweather"/>
              </a:rPr>
              <a:t>Testing Types and Methods, Unit, Integration and Black Box Testing</a:t>
            </a:r>
          </a:p>
          <a:p>
            <a:pPr marL="457200" lvl="0" indent="-355600">
              <a:spcBef>
                <a:spcPts val="0"/>
              </a:spcBef>
              <a:buSzPts val="2000"/>
              <a:buFont typeface="Merriweather"/>
              <a:buChar char="●"/>
            </a:pPr>
            <a:endParaRPr lang="en-US" sz="2000" b="1" dirty="0">
              <a:solidFill>
                <a:schemeClr val="bg1"/>
              </a:solidFill>
              <a:latin typeface="Segoe UI" panose="020B0502040204020203" pitchFamily="34" charset="0"/>
              <a:cs typeface="Segoe UI" panose="020B0502040204020203" pitchFamily="34" charset="0"/>
              <a:sym typeface="Merriweather"/>
            </a:endParaRPr>
          </a:p>
          <a:p>
            <a:pPr marL="457200" lvl="0" indent="-355600">
              <a:spcBef>
                <a:spcPts val="0"/>
              </a:spcBef>
              <a:buSzPts val="2000"/>
              <a:buFont typeface="Merriweather"/>
              <a:buChar char="●"/>
            </a:pPr>
            <a:r>
              <a:rPr lang="en-US" sz="2000" b="1" dirty="0">
                <a:solidFill>
                  <a:schemeClr val="bg1"/>
                </a:solidFill>
                <a:latin typeface="Segoe UI" panose="020B0502040204020203" pitchFamily="34" charset="0"/>
                <a:cs typeface="Segoe UI" panose="020B0502040204020203" pitchFamily="34" charset="0"/>
                <a:sym typeface="Merriweather"/>
              </a:rPr>
              <a:t>Advance java Concepts such as multi threading, etc.</a:t>
            </a:r>
          </a:p>
          <a:p>
            <a:pPr marL="457200" lvl="0" indent="-355600">
              <a:spcBef>
                <a:spcPts val="0"/>
              </a:spcBef>
              <a:buSzPts val="2000"/>
              <a:buFont typeface="Merriweather"/>
              <a:buChar char="●"/>
            </a:pPr>
            <a:endParaRPr lang="en-US" sz="2000" b="1" dirty="0">
              <a:solidFill>
                <a:schemeClr val="bg1"/>
              </a:solidFill>
              <a:latin typeface="Segoe UI" panose="020B0502040204020203" pitchFamily="34" charset="0"/>
              <a:cs typeface="Segoe UI" panose="020B0502040204020203" pitchFamily="34" charset="0"/>
              <a:sym typeface="Merriweather"/>
            </a:endParaRPr>
          </a:p>
          <a:p>
            <a:pPr marL="457200" lvl="0" indent="-355600">
              <a:spcBef>
                <a:spcPts val="0"/>
              </a:spcBef>
              <a:buSzPts val="2000"/>
              <a:buFont typeface="Merriweather"/>
              <a:buChar char="●"/>
            </a:pPr>
            <a:r>
              <a:rPr lang="en-US" sz="2000" b="1" dirty="0">
                <a:solidFill>
                  <a:schemeClr val="bg1"/>
                </a:solidFill>
                <a:latin typeface="Segoe UI" panose="020B0502040204020203" pitchFamily="34" charset="0"/>
                <a:cs typeface="Segoe UI" panose="020B0502040204020203" pitchFamily="34" charset="0"/>
                <a:sym typeface="Merriweather"/>
              </a:rPr>
              <a:t>Defects and Bug tracking along with Debugging</a:t>
            </a:r>
          </a:p>
          <a:p>
            <a:pPr marL="457200" lvl="0" indent="-355600">
              <a:spcBef>
                <a:spcPts val="0"/>
              </a:spcBef>
              <a:buSzPts val="2000"/>
              <a:buFont typeface="Merriweather"/>
              <a:buChar char="●"/>
            </a:pPr>
            <a:endParaRPr lang="en-US" sz="2000" b="1" dirty="0">
              <a:solidFill>
                <a:schemeClr val="bg1"/>
              </a:solidFill>
              <a:latin typeface="Segoe UI" panose="020B0502040204020203" pitchFamily="34" charset="0"/>
              <a:cs typeface="Segoe UI" panose="020B0502040204020203" pitchFamily="34" charset="0"/>
              <a:sym typeface="Merriweather"/>
            </a:endParaRPr>
          </a:p>
          <a:p>
            <a:pPr marL="457200" lvl="0" indent="-355600">
              <a:spcBef>
                <a:spcPts val="0"/>
              </a:spcBef>
              <a:buSzPts val="2000"/>
              <a:buFont typeface="Merriweather"/>
              <a:buChar char="●"/>
            </a:pPr>
            <a:r>
              <a:rPr lang="en-US" sz="2000" b="1" dirty="0">
                <a:solidFill>
                  <a:schemeClr val="bg1"/>
                </a:solidFill>
                <a:latin typeface="Segoe UI" panose="020B0502040204020203" pitchFamily="34" charset="0"/>
                <a:cs typeface="Segoe UI" panose="020B0502040204020203" pitchFamily="34" charset="0"/>
                <a:sym typeface="Merriweather"/>
              </a:rPr>
              <a:t>Scalability Planning of Project</a:t>
            </a:r>
          </a:p>
          <a:p>
            <a:pPr marL="457200" lvl="0" indent="-355600">
              <a:spcBef>
                <a:spcPts val="0"/>
              </a:spcBef>
              <a:buSzPts val="2000"/>
              <a:buFont typeface="Merriweather"/>
              <a:buChar char="●"/>
            </a:pPr>
            <a:endParaRPr lang="en-US" sz="2000" b="1" dirty="0">
              <a:solidFill>
                <a:schemeClr val="bg1"/>
              </a:solidFill>
              <a:latin typeface="Segoe UI" panose="020B0502040204020203" pitchFamily="34" charset="0"/>
              <a:cs typeface="Segoe UI" panose="020B0502040204020203" pitchFamily="34" charset="0"/>
              <a:sym typeface="Merriweather"/>
            </a:endParaRPr>
          </a:p>
          <a:p>
            <a:pPr marL="457200" lvl="0" indent="-355600">
              <a:spcBef>
                <a:spcPts val="0"/>
              </a:spcBef>
              <a:buSzPts val="2000"/>
              <a:buFont typeface="Merriweather"/>
              <a:buChar char="●"/>
            </a:pPr>
            <a:r>
              <a:rPr lang="en-US" sz="2000" b="1" dirty="0">
                <a:solidFill>
                  <a:schemeClr val="bg1"/>
                </a:solidFill>
                <a:latin typeface="Segoe UI" panose="020B0502040204020203" pitchFamily="34" charset="0"/>
                <a:cs typeface="Segoe UI" panose="020B0502040204020203" pitchFamily="34" charset="0"/>
                <a:sym typeface="Merriweather"/>
              </a:rPr>
              <a:t>Leveraging Cloud Platforms Like AWS, S3 Bucket Services</a:t>
            </a:r>
          </a:p>
          <a:p>
            <a:pPr marL="457200" lvl="0" indent="-355600">
              <a:spcBef>
                <a:spcPts val="0"/>
              </a:spcBef>
              <a:buSzPts val="2000"/>
              <a:buFont typeface="Merriweather"/>
              <a:buChar char="●"/>
            </a:pPr>
            <a:endParaRPr lang="en-US" sz="2000" b="1" dirty="0">
              <a:solidFill>
                <a:schemeClr val="bg1"/>
              </a:solidFill>
              <a:latin typeface="Segoe UI" panose="020B0502040204020203" pitchFamily="34" charset="0"/>
              <a:cs typeface="Segoe UI" panose="020B0502040204020203" pitchFamily="34" charset="0"/>
              <a:sym typeface="Merriweather"/>
            </a:endParaRPr>
          </a:p>
          <a:p>
            <a:pPr marL="457200" lvl="0" indent="-355600">
              <a:spcBef>
                <a:spcPts val="0"/>
              </a:spcBef>
              <a:buSzPts val="2000"/>
              <a:buFont typeface="Merriweather"/>
              <a:buChar char="●"/>
            </a:pPr>
            <a:r>
              <a:rPr lang="en-US" sz="2000" b="1" dirty="0">
                <a:solidFill>
                  <a:schemeClr val="bg1"/>
                </a:solidFill>
                <a:latin typeface="Segoe UI" panose="020B0502040204020203" pitchFamily="34" charset="0"/>
                <a:cs typeface="Segoe UI" panose="020B0502040204020203" pitchFamily="34" charset="0"/>
                <a:sym typeface="Merriweather"/>
              </a:rPr>
              <a:t>CI/CD on Cloud Platforms such as AWS</a:t>
            </a:r>
          </a:p>
        </p:txBody>
      </p:sp>
    </p:spTree>
    <p:extLst>
      <p:ext uri="{BB962C8B-B14F-4D97-AF65-F5344CB8AC3E}">
        <p14:creationId xmlns:p14="http://schemas.microsoft.com/office/powerpoint/2010/main" val="194686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4F26D-84CF-AC45-BDA5-EDA48CECD45C}"/>
              </a:ext>
            </a:extLst>
          </p:cNvPr>
          <p:cNvSpPr/>
          <p:nvPr/>
        </p:nvSpPr>
        <p:spPr>
          <a:xfrm>
            <a:off x="-2" y="1310216"/>
            <a:ext cx="7721600" cy="4375151"/>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tx1"/>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315823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PROBLEM STATEMENT</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EDD33A6-59D3-1C42-A65C-3613B68EBEBC}"/>
              </a:ext>
            </a:extLst>
          </p:cNvPr>
          <p:cNvSpPr/>
          <p:nvPr/>
        </p:nvSpPr>
        <p:spPr>
          <a:xfrm>
            <a:off x="609599" y="1591734"/>
            <a:ext cx="11243733" cy="4690534"/>
          </a:xfrm>
          <a:prstGeom prst="rect">
            <a:avLst/>
          </a:prstGeom>
          <a:solidFill>
            <a:schemeClr val="bg1">
              <a:lumMod val="95000"/>
              <a:alpha val="702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latin typeface="Segoe UI" panose="020B0502040204020203" pitchFamily="34" charset="0"/>
              <a:cs typeface="Segoe UI" panose="020B0502040204020203" pitchFamily="34" charset="0"/>
            </a:endParaRPr>
          </a:p>
        </p:txBody>
      </p:sp>
      <p:sp>
        <p:nvSpPr>
          <p:cNvPr id="10" name="Content Placeholder 2">
            <a:extLst>
              <a:ext uri="{FF2B5EF4-FFF2-40B4-BE49-F238E27FC236}">
                <a16:creationId xmlns:a16="http://schemas.microsoft.com/office/drawing/2014/main" id="{1F29A746-A83A-FB46-ADF9-2DFD56EE910B}"/>
              </a:ext>
            </a:extLst>
          </p:cNvPr>
          <p:cNvSpPr txBox="1">
            <a:spLocks/>
          </p:cNvSpPr>
          <p:nvPr/>
        </p:nvSpPr>
        <p:spPr>
          <a:xfrm>
            <a:off x="761258" y="1896531"/>
            <a:ext cx="10940413" cy="387689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1" dirty="0"/>
              <a:t>According to data from Census 2011, the number of child laborers in India is 10.1 million of which 5.6 million are boys and 4.5 million are girls</a:t>
            </a:r>
          </a:p>
          <a:p>
            <a:pPr marL="0" indent="0">
              <a:buNone/>
            </a:pPr>
            <a:endParaRPr lang="en-US" sz="2400" i="1" dirty="0">
              <a:solidFill>
                <a:srgbClr val="252423"/>
              </a:solidFill>
            </a:endParaRPr>
          </a:p>
          <a:p>
            <a:r>
              <a:rPr lang="en-US" sz="2400" i="1" dirty="0"/>
              <a:t>3 out of Every 7 Children face some form of abuse during their childhood</a:t>
            </a:r>
          </a:p>
          <a:p>
            <a:pPr marL="0" indent="0">
              <a:buNone/>
            </a:pPr>
            <a:endParaRPr lang="en-US" sz="2400" i="1" dirty="0">
              <a:solidFill>
                <a:srgbClr val="252423"/>
              </a:solidFill>
            </a:endParaRPr>
          </a:p>
          <a:p>
            <a:r>
              <a:rPr lang="en-US" sz="2400" i="1" dirty="0"/>
              <a:t>Many orphans are taken hostages as child labors, No resources or system to fight or rescue and rehabilitate them.</a:t>
            </a:r>
          </a:p>
          <a:p>
            <a:endParaRPr lang="en-US" sz="2400" i="1" dirty="0"/>
          </a:p>
          <a:p>
            <a:r>
              <a:rPr lang="en-US" sz="2400" i="1" dirty="0"/>
              <a:t>NGOs do not have a centralized system that can help interact with multiple parties to rescue and rehabilitate children who are victims of multiple atrocities.</a:t>
            </a:r>
          </a:p>
        </p:txBody>
      </p:sp>
    </p:spTree>
    <p:extLst>
      <p:ext uri="{BB962C8B-B14F-4D97-AF65-F5344CB8AC3E}">
        <p14:creationId xmlns:p14="http://schemas.microsoft.com/office/powerpoint/2010/main" val="2917590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APPROACH</a:t>
            </a:r>
          </a:p>
        </p:txBody>
      </p:sp>
      <p:sp>
        <p:nvSpPr>
          <p:cNvPr id="9" name="Rectangle 8">
            <a:extLst>
              <a:ext uri="{FF2B5EF4-FFF2-40B4-BE49-F238E27FC236}">
                <a16:creationId xmlns:a16="http://schemas.microsoft.com/office/drawing/2014/main" id="{DEDD33A6-59D3-1C42-A65C-3613B68EBEBC}"/>
              </a:ext>
            </a:extLst>
          </p:cNvPr>
          <p:cNvSpPr/>
          <p:nvPr/>
        </p:nvSpPr>
        <p:spPr>
          <a:xfrm>
            <a:off x="609599" y="1540934"/>
            <a:ext cx="11243733" cy="5130800"/>
          </a:xfrm>
          <a:prstGeom prst="rect">
            <a:avLst/>
          </a:prstGeom>
          <a:solidFill>
            <a:schemeClr val="bg1">
              <a:lumMod val="95000"/>
              <a:alpha val="702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latin typeface="Segoe UI" panose="020B0502040204020203" pitchFamily="34" charset="0"/>
              <a:cs typeface="Segoe UI" panose="020B0502040204020203" pitchFamily="34" charset="0"/>
            </a:endParaRPr>
          </a:p>
        </p:txBody>
      </p:sp>
      <p:sp>
        <p:nvSpPr>
          <p:cNvPr id="10" name="Content Placeholder 2">
            <a:extLst>
              <a:ext uri="{FF2B5EF4-FFF2-40B4-BE49-F238E27FC236}">
                <a16:creationId xmlns:a16="http://schemas.microsoft.com/office/drawing/2014/main" id="{5C2E306B-2327-6B4B-A8D8-752EE653CE20}"/>
              </a:ext>
            </a:extLst>
          </p:cNvPr>
          <p:cNvSpPr txBox="1">
            <a:spLocks/>
          </p:cNvSpPr>
          <p:nvPr/>
        </p:nvSpPr>
        <p:spPr>
          <a:xfrm>
            <a:off x="761258" y="1719571"/>
            <a:ext cx="10940413" cy="484849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1" dirty="0"/>
              <a:t>Design a software system for NGOs that can initiate a restoration process for a child who has been a victim of atrocities through reporting to NGO</a:t>
            </a:r>
          </a:p>
          <a:p>
            <a:pPr marL="0" indent="0">
              <a:buNone/>
            </a:pPr>
            <a:endParaRPr lang="en-US" sz="2400" i="1" dirty="0">
              <a:solidFill>
                <a:srgbClr val="252423"/>
              </a:solidFill>
            </a:endParaRPr>
          </a:p>
          <a:p>
            <a:r>
              <a:rPr lang="en-US" sz="2400" i="1" dirty="0"/>
              <a:t>A Volunteer from NGO would be assigned to the case, he would then examine the case and redirect the case to the necessary stakeholder.</a:t>
            </a:r>
          </a:p>
          <a:p>
            <a:pPr marL="0" indent="0">
              <a:buNone/>
            </a:pPr>
            <a:endParaRPr lang="en-US" sz="2400" i="1" dirty="0">
              <a:solidFill>
                <a:srgbClr val="252423"/>
              </a:solidFill>
            </a:endParaRPr>
          </a:p>
          <a:p>
            <a:r>
              <a:rPr lang="en-US" sz="2400" i="1" dirty="0"/>
              <a:t>Children who faced physical abuse would be sent to doctors, mental abuse would be sent to counsellor or psychiatrist depending on their state of need. Incase of any unlawful situation, the case can be sent to a lawyer.</a:t>
            </a:r>
          </a:p>
          <a:p>
            <a:endParaRPr lang="en-US" sz="2400" i="1" dirty="0"/>
          </a:p>
          <a:p>
            <a:r>
              <a:rPr lang="en-US" sz="2400" i="1" dirty="0"/>
              <a:t>After his treatment , the child would be sent to a rehabilitation home where his safety would be safeguarded.</a:t>
            </a:r>
          </a:p>
          <a:p>
            <a:endParaRPr lang="en-US" sz="2400" i="1" dirty="0"/>
          </a:p>
          <a:p>
            <a:pPr marL="0" indent="0">
              <a:buNone/>
            </a:pPr>
            <a:endParaRPr lang="en-US" sz="2400" i="1" dirty="0"/>
          </a:p>
        </p:txBody>
      </p:sp>
      <p:sp>
        <p:nvSpPr>
          <p:cNvPr id="11" name="Rectangle 10">
            <a:extLst>
              <a:ext uri="{FF2B5EF4-FFF2-40B4-BE49-F238E27FC236}">
                <a16:creationId xmlns:a16="http://schemas.microsoft.com/office/drawing/2014/main" id="{0A82957F-DF0C-AC40-9E5C-36477F791A31}"/>
              </a:ext>
            </a:extLst>
          </p:cNvPr>
          <p:cNvSpPr/>
          <p:nvPr/>
        </p:nvSpPr>
        <p:spPr>
          <a:xfrm>
            <a:off x="2235199" y="1240373"/>
            <a:ext cx="7721600" cy="118530"/>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7942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0" y="8465"/>
            <a:ext cx="5122832"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OBJECT MODEL</a:t>
            </a:r>
          </a:p>
        </p:txBody>
      </p:sp>
      <p:sp>
        <p:nvSpPr>
          <p:cNvPr id="8" name="Rectangle 7">
            <a:extLst>
              <a:ext uri="{FF2B5EF4-FFF2-40B4-BE49-F238E27FC236}">
                <a16:creationId xmlns:a16="http://schemas.microsoft.com/office/drawing/2014/main" id="{AA81734E-B013-BE48-9136-47C8D032C4F1}"/>
              </a:ext>
            </a:extLst>
          </p:cNvPr>
          <p:cNvSpPr/>
          <p:nvPr/>
        </p:nvSpPr>
        <p:spPr>
          <a:xfrm>
            <a:off x="0" y="1278465"/>
            <a:ext cx="5122832" cy="118530"/>
          </a:xfrm>
          <a:prstGeom prst="rect">
            <a:avLst/>
          </a:prstGeom>
          <a:solidFill>
            <a:srgbClr val="578AFE">
              <a:alpha val="529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EDD33A6-59D3-1C42-A65C-3613B68EBEBC}"/>
              </a:ext>
            </a:extLst>
          </p:cNvPr>
          <p:cNvSpPr/>
          <p:nvPr/>
        </p:nvSpPr>
        <p:spPr>
          <a:xfrm>
            <a:off x="5943600" y="8466"/>
            <a:ext cx="5909732" cy="6849534"/>
          </a:xfrm>
          <a:prstGeom prst="rect">
            <a:avLst/>
          </a:prstGeom>
          <a:solidFill>
            <a:schemeClr val="bg1">
              <a:lumMod val="50000"/>
              <a:alpha val="3737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latin typeface="Segoe UI" panose="020B0502040204020203" pitchFamily="34" charset="0"/>
              <a:cs typeface="Segoe UI" panose="020B0502040204020203" pitchFamily="34" charset="0"/>
            </a:endParaRPr>
          </a:p>
        </p:txBody>
      </p:sp>
      <p:pic>
        <p:nvPicPr>
          <p:cNvPr id="3" name="Picture 2" descr="Graphical user interface&#10;&#10;Description automatically generated">
            <a:extLst>
              <a:ext uri="{FF2B5EF4-FFF2-40B4-BE49-F238E27FC236}">
                <a16:creationId xmlns:a16="http://schemas.microsoft.com/office/drawing/2014/main" id="{0D0A402E-3FCD-9F4A-A46D-ABBBAE6E5A2D}"/>
              </a:ext>
            </a:extLst>
          </p:cNvPr>
          <p:cNvPicPr>
            <a:picLocks noChangeAspect="1"/>
          </p:cNvPicPr>
          <p:nvPr/>
        </p:nvPicPr>
        <p:blipFill>
          <a:blip r:embed="rId3"/>
          <a:stretch>
            <a:fillRect/>
          </a:stretch>
        </p:blipFill>
        <p:spPr>
          <a:xfrm>
            <a:off x="7179512" y="221684"/>
            <a:ext cx="3437907" cy="6414632"/>
          </a:xfrm>
          <a:prstGeom prst="rect">
            <a:avLst/>
          </a:prstGeom>
        </p:spPr>
      </p:pic>
    </p:spTree>
    <p:extLst>
      <p:ext uri="{BB962C8B-B14F-4D97-AF65-F5344CB8AC3E}">
        <p14:creationId xmlns:p14="http://schemas.microsoft.com/office/powerpoint/2010/main" val="12086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501E9F-7C44-5D48-B701-F6E0834BE4CE}"/>
              </a:ext>
            </a:extLst>
          </p:cNvPr>
          <p:cNvSpPr/>
          <p:nvPr/>
        </p:nvSpPr>
        <p:spPr>
          <a:xfrm>
            <a:off x="34446" y="0"/>
            <a:ext cx="2861154"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ENTERPRISES</a:t>
            </a:r>
          </a:p>
        </p:txBody>
      </p:sp>
      <p:sp>
        <p:nvSpPr>
          <p:cNvPr id="8" name="Rectangle 7">
            <a:extLst>
              <a:ext uri="{FF2B5EF4-FFF2-40B4-BE49-F238E27FC236}">
                <a16:creationId xmlns:a16="http://schemas.microsoft.com/office/drawing/2014/main" id="{AA81734E-B013-BE48-9136-47C8D032C4F1}"/>
              </a:ext>
            </a:extLst>
          </p:cNvPr>
          <p:cNvSpPr/>
          <p:nvPr/>
        </p:nvSpPr>
        <p:spPr>
          <a:xfrm>
            <a:off x="34446" y="1261536"/>
            <a:ext cx="2861154" cy="118530"/>
          </a:xfrm>
          <a:prstGeom prst="rect">
            <a:avLst/>
          </a:prstGeom>
          <a:solidFill>
            <a:srgbClr val="578AFE">
              <a:alpha val="465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3" name="Picture 2" descr="Icon&#10;&#10;Description automatically generated">
            <a:extLst>
              <a:ext uri="{FF2B5EF4-FFF2-40B4-BE49-F238E27FC236}">
                <a16:creationId xmlns:a16="http://schemas.microsoft.com/office/drawing/2014/main" id="{46F635BD-0C91-4E4B-9634-D4E0B3871CBC}"/>
              </a:ext>
            </a:extLst>
          </p:cNvPr>
          <p:cNvPicPr>
            <a:picLocks noChangeAspect="1"/>
          </p:cNvPicPr>
          <p:nvPr/>
        </p:nvPicPr>
        <p:blipFill>
          <a:blip r:embed="rId3"/>
          <a:stretch>
            <a:fillRect/>
          </a:stretch>
        </p:blipFill>
        <p:spPr>
          <a:xfrm>
            <a:off x="3222999" y="50801"/>
            <a:ext cx="2540000" cy="2540000"/>
          </a:xfrm>
          <a:prstGeom prst="rect">
            <a:avLst/>
          </a:prstGeom>
        </p:spPr>
      </p:pic>
      <p:pic>
        <p:nvPicPr>
          <p:cNvPr id="15" name="Picture 14" descr="Icon&#10;&#10;Description automatically generated">
            <a:extLst>
              <a:ext uri="{FF2B5EF4-FFF2-40B4-BE49-F238E27FC236}">
                <a16:creationId xmlns:a16="http://schemas.microsoft.com/office/drawing/2014/main" id="{B76AC1C3-2EEB-E547-973C-483946A0E194}"/>
              </a:ext>
            </a:extLst>
          </p:cNvPr>
          <p:cNvPicPr>
            <a:picLocks noChangeAspect="1"/>
          </p:cNvPicPr>
          <p:nvPr/>
        </p:nvPicPr>
        <p:blipFill>
          <a:blip r:embed="rId4"/>
          <a:stretch>
            <a:fillRect/>
          </a:stretch>
        </p:blipFill>
        <p:spPr>
          <a:xfrm>
            <a:off x="9310766" y="60484"/>
            <a:ext cx="2540000" cy="2540000"/>
          </a:xfrm>
          <a:prstGeom prst="rect">
            <a:avLst/>
          </a:prstGeom>
        </p:spPr>
      </p:pic>
      <p:pic>
        <p:nvPicPr>
          <p:cNvPr id="17" name="Picture 16" descr="Icon&#10;&#10;Description automatically generated">
            <a:extLst>
              <a:ext uri="{FF2B5EF4-FFF2-40B4-BE49-F238E27FC236}">
                <a16:creationId xmlns:a16="http://schemas.microsoft.com/office/drawing/2014/main" id="{098D9AD1-A0BC-F445-B876-8C420007E3ED}"/>
              </a:ext>
            </a:extLst>
          </p:cNvPr>
          <p:cNvPicPr>
            <a:picLocks noChangeAspect="1"/>
          </p:cNvPicPr>
          <p:nvPr/>
        </p:nvPicPr>
        <p:blipFill>
          <a:blip r:embed="rId5"/>
          <a:stretch>
            <a:fillRect/>
          </a:stretch>
        </p:blipFill>
        <p:spPr>
          <a:xfrm>
            <a:off x="6332506" y="60484"/>
            <a:ext cx="2540000" cy="2540000"/>
          </a:xfrm>
          <a:prstGeom prst="rect">
            <a:avLst/>
          </a:prstGeom>
        </p:spPr>
      </p:pic>
      <p:pic>
        <p:nvPicPr>
          <p:cNvPr id="19" name="Picture 18" descr="Icon&#10;&#10;Description automatically generated">
            <a:extLst>
              <a:ext uri="{FF2B5EF4-FFF2-40B4-BE49-F238E27FC236}">
                <a16:creationId xmlns:a16="http://schemas.microsoft.com/office/drawing/2014/main" id="{4A721AE3-D21E-474D-9FD8-6DA8853E5606}"/>
              </a:ext>
            </a:extLst>
          </p:cNvPr>
          <p:cNvPicPr>
            <a:picLocks noChangeAspect="1"/>
          </p:cNvPicPr>
          <p:nvPr/>
        </p:nvPicPr>
        <p:blipFill>
          <a:blip r:embed="rId6"/>
          <a:stretch>
            <a:fillRect/>
          </a:stretch>
        </p:blipFill>
        <p:spPr>
          <a:xfrm>
            <a:off x="341500" y="1988522"/>
            <a:ext cx="2540000" cy="2540000"/>
          </a:xfrm>
          <a:prstGeom prst="rect">
            <a:avLst/>
          </a:prstGeom>
        </p:spPr>
      </p:pic>
      <p:sp>
        <p:nvSpPr>
          <p:cNvPr id="20" name="TextBox 19">
            <a:extLst>
              <a:ext uri="{FF2B5EF4-FFF2-40B4-BE49-F238E27FC236}">
                <a16:creationId xmlns:a16="http://schemas.microsoft.com/office/drawing/2014/main" id="{C8084A85-DA4A-3F4A-AB05-4E1FA3C92A60}"/>
              </a:ext>
            </a:extLst>
          </p:cNvPr>
          <p:cNvSpPr txBox="1"/>
          <p:nvPr/>
        </p:nvSpPr>
        <p:spPr>
          <a:xfrm>
            <a:off x="10019595" y="2656167"/>
            <a:ext cx="1580827" cy="584775"/>
          </a:xfrm>
          <a:prstGeom prst="rect">
            <a:avLst/>
          </a:prstGeom>
          <a:noFill/>
        </p:spPr>
        <p:txBody>
          <a:bodyPr wrap="square" rtlCol="0">
            <a:spAutoFit/>
          </a:bodyPr>
          <a:lstStyle/>
          <a:p>
            <a:r>
              <a:rPr lang="en-US" sz="3200" b="1" dirty="0">
                <a:solidFill>
                  <a:schemeClr val="bg1"/>
                </a:solidFill>
                <a:latin typeface="Segoe UI" panose="020B0502040204020203" pitchFamily="34" charset="0"/>
                <a:cs typeface="Segoe UI" panose="020B0502040204020203" pitchFamily="34" charset="0"/>
              </a:rPr>
              <a:t>NGO</a:t>
            </a:r>
            <a:endParaRPr lang="en-US" sz="3200" dirty="0"/>
          </a:p>
        </p:txBody>
      </p:sp>
      <p:sp>
        <p:nvSpPr>
          <p:cNvPr id="21" name="TextBox 20">
            <a:extLst>
              <a:ext uri="{FF2B5EF4-FFF2-40B4-BE49-F238E27FC236}">
                <a16:creationId xmlns:a16="http://schemas.microsoft.com/office/drawing/2014/main" id="{16B33D1E-0FD1-4F47-9BB2-129468D2F4AF}"/>
              </a:ext>
            </a:extLst>
          </p:cNvPr>
          <p:cNvSpPr txBox="1"/>
          <p:nvPr/>
        </p:nvSpPr>
        <p:spPr>
          <a:xfrm>
            <a:off x="341500" y="4567975"/>
            <a:ext cx="3493681" cy="584775"/>
          </a:xfrm>
          <a:prstGeom prst="rect">
            <a:avLst/>
          </a:prstGeom>
          <a:noFill/>
        </p:spPr>
        <p:txBody>
          <a:bodyPr wrap="square" rtlCol="0">
            <a:spAutoFit/>
          </a:bodyPr>
          <a:lstStyle/>
          <a:p>
            <a:r>
              <a:rPr lang="en-US" sz="3200" b="1" dirty="0">
                <a:solidFill>
                  <a:schemeClr val="bg1"/>
                </a:solidFill>
                <a:latin typeface="Segoe UI" panose="020B0502040204020203" pitchFamily="34" charset="0"/>
                <a:cs typeface="Segoe UI" panose="020B0502040204020203" pitchFamily="34" charset="0"/>
              </a:rPr>
              <a:t>REHABILITATION</a:t>
            </a:r>
            <a:endParaRPr lang="en-US" sz="3200" dirty="0"/>
          </a:p>
        </p:txBody>
      </p:sp>
      <p:sp>
        <p:nvSpPr>
          <p:cNvPr id="22" name="TextBox 21">
            <a:extLst>
              <a:ext uri="{FF2B5EF4-FFF2-40B4-BE49-F238E27FC236}">
                <a16:creationId xmlns:a16="http://schemas.microsoft.com/office/drawing/2014/main" id="{1B41E9DB-B781-D240-A7EC-1B50869433B2}"/>
              </a:ext>
            </a:extLst>
          </p:cNvPr>
          <p:cNvSpPr txBox="1"/>
          <p:nvPr/>
        </p:nvSpPr>
        <p:spPr>
          <a:xfrm>
            <a:off x="3573968" y="2656169"/>
            <a:ext cx="1838061" cy="584775"/>
          </a:xfrm>
          <a:prstGeom prst="rect">
            <a:avLst/>
          </a:prstGeom>
          <a:noFill/>
        </p:spPr>
        <p:txBody>
          <a:bodyPr wrap="square" rtlCol="0">
            <a:spAutoFit/>
          </a:bodyPr>
          <a:lstStyle/>
          <a:p>
            <a:r>
              <a:rPr lang="en-US" sz="3200" b="1" dirty="0">
                <a:solidFill>
                  <a:schemeClr val="bg1"/>
                </a:solidFill>
                <a:latin typeface="Segoe UI" panose="020B0502040204020203" pitchFamily="34" charset="0"/>
                <a:cs typeface="Segoe UI" panose="020B0502040204020203" pitchFamily="34" charset="0"/>
              </a:rPr>
              <a:t>JUSTICE</a:t>
            </a:r>
            <a:endParaRPr lang="en-US" sz="3200" dirty="0"/>
          </a:p>
        </p:txBody>
      </p:sp>
      <p:sp>
        <p:nvSpPr>
          <p:cNvPr id="23" name="TextBox 22">
            <a:extLst>
              <a:ext uri="{FF2B5EF4-FFF2-40B4-BE49-F238E27FC236}">
                <a16:creationId xmlns:a16="http://schemas.microsoft.com/office/drawing/2014/main" id="{EC8F9A21-0390-F342-9EF4-18677BBE469A}"/>
              </a:ext>
            </a:extLst>
          </p:cNvPr>
          <p:cNvSpPr txBox="1"/>
          <p:nvPr/>
        </p:nvSpPr>
        <p:spPr>
          <a:xfrm>
            <a:off x="6484373" y="2640666"/>
            <a:ext cx="2420528" cy="584775"/>
          </a:xfrm>
          <a:prstGeom prst="rect">
            <a:avLst/>
          </a:prstGeom>
          <a:noFill/>
        </p:spPr>
        <p:txBody>
          <a:bodyPr wrap="square" rtlCol="0">
            <a:spAutoFit/>
          </a:bodyPr>
          <a:lstStyle/>
          <a:p>
            <a:r>
              <a:rPr lang="en-US" sz="3200" b="1" dirty="0">
                <a:solidFill>
                  <a:schemeClr val="bg1"/>
                </a:solidFill>
                <a:latin typeface="Segoe UI" panose="020B0502040204020203" pitchFamily="34" charset="0"/>
                <a:cs typeface="Segoe UI" panose="020B0502040204020203" pitchFamily="34" charset="0"/>
              </a:rPr>
              <a:t>WELLNESS</a:t>
            </a:r>
            <a:endParaRPr lang="en-US" sz="3200" dirty="0"/>
          </a:p>
        </p:txBody>
      </p:sp>
      <p:pic>
        <p:nvPicPr>
          <p:cNvPr id="25" name="Picture 24" descr="Icon&#10;">
            <a:extLst>
              <a:ext uri="{FF2B5EF4-FFF2-40B4-BE49-F238E27FC236}">
                <a16:creationId xmlns:a16="http://schemas.microsoft.com/office/drawing/2014/main" id="{C7C33367-154D-2443-A93C-423B1EC158DE}"/>
              </a:ext>
            </a:extLst>
          </p:cNvPr>
          <p:cNvPicPr>
            <a:picLocks noChangeAspect="1"/>
          </p:cNvPicPr>
          <p:nvPr/>
        </p:nvPicPr>
        <p:blipFill>
          <a:blip r:embed="rId7"/>
          <a:stretch>
            <a:fillRect/>
          </a:stretch>
        </p:blipFill>
        <p:spPr>
          <a:xfrm>
            <a:off x="5214373" y="3429000"/>
            <a:ext cx="2540000" cy="2540000"/>
          </a:xfrm>
          <a:prstGeom prst="rect">
            <a:avLst/>
          </a:prstGeom>
        </p:spPr>
      </p:pic>
      <p:sp>
        <p:nvSpPr>
          <p:cNvPr id="26" name="TextBox 25">
            <a:extLst>
              <a:ext uri="{FF2B5EF4-FFF2-40B4-BE49-F238E27FC236}">
                <a16:creationId xmlns:a16="http://schemas.microsoft.com/office/drawing/2014/main" id="{B0BDB66C-7A06-A943-B17A-21F1427A7E8A}"/>
              </a:ext>
            </a:extLst>
          </p:cNvPr>
          <p:cNvSpPr txBox="1"/>
          <p:nvPr/>
        </p:nvSpPr>
        <p:spPr>
          <a:xfrm>
            <a:off x="5214373" y="6051800"/>
            <a:ext cx="2540000" cy="584775"/>
          </a:xfrm>
          <a:prstGeom prst="rect">
            <a:avLst/>
          </a:prstGeom>
          <a:noFill/>
        </p:spPr>
        <p:txBody>
          <a:bodyPr wrap="square" rtlCol="0">
            <a:spAutoFit/>
          </a:bodyPr>
          <a:lstStyle/>
          <a:p>
            <a:r>
              <a:rPr lang="en-US" sz="3200" b="1" dirty="0">
                <a:solidFill>
                  <a:schemeClr val="bg1"/>
                </a:solidFill>
                <a:latin typeface="Segoe UI" panose="020B0502040204020203" pitchFamily="34" charset="0"/>
                <a:cs typeface="Segoe UI" panose="020B0502040204020203" pitchFamily="34" charset="0"/>
              </a:rPr>
              <a:t>PHARMACY</a:t>
            </a:r>
            <a:endParaRPr lang="en-US" sz="3200" dirty="0"/>
          </a:p>
        </p:txBody>
      </p:sp>
    </p:spTree>
    <p:extLst>
      <p:ext uri="{BB962C8B-B14F-4D97-AF65-F5344CB8AC3E}">
        <p14:creationId xmlns:p14="http://schemas.microsoft.com/office/powerpoint/2010/main" val="98151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2235199" y="0"/>
            <a:ext cx="7721600"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ENTERPRISES</a:t>
            </a:r>
          </a:p>
        </p:txBody>
      </p:sp>
      <p:sp>
        <p:nvSpPr>
          <p:cNvPr id="8" name="Rectangle 7">
            <a:extLst>
              <a:ext uri="{FF2B5EF4-FFF2-40B4-BE49-F238E27FC236}">
                <a16:creationId xmlns:a16="http://schemas.microsoft.com/office/drawing/2014/main" id="{AA81734E-B013-BE48-9136-47C8D032C4F1}"/>
              </a:ext>
            </a:extLst>
          </p:cNvPr>
          <p:cNvSpPr/>
          <p:nvPr/>
        </p:nvSpPr>
        <p:spPr>
          <a:xfrm>
            <a:off x="2235199" y="1261536"/>
            <a:ext cx="7721600" cy="118530"/>
          </a:xfrm>
          <a:prstGeom prst="rect">
            <a:avLst/>
          </a:prstGeom>
          <a:solidFill>
            <a:srgbClr val="578AFE">
              <a:alpha val="465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EDD33A6-59D3-1C42-A65C-3613B68EBEBC}"/>
              </a:ext>
            </a:extLst>
          </p:cNvPr>
          <p:cNvSpPr/>
          <p:nvPr/>
        </p:nvSpPr>
        <p:spPr>
          <a:xfrm>
            <a:off x="609599" y="1778000"/>
            <a:ext cx="11243733" cy="4504267"/>
          </a:xfrm>
          <a:prstGeom prst="rect">
            <a:avLst/>
          </a:prstGeom>
          <a:solidFill>
            <a:schemeClr val="bg1">
              <a:lumMod val="95000"/>
              <a:alpha val="702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839AD4AF-D84E-F34F-8569-E50426213EA4}"/>
              </a:ext>
            </a:extLst>
          </p:cNvPr>
          <p:cNvSpPr/>
          <p:nvPr/>
        </p:nvSpPr>
        <p:spPr>
          <a:xfrm>
            <a:off x="1253065" y="1917697"/>
            <a:ext cx="9956800" cy="694269"/>
          </a:xfrm>
          <a:prstGeom prst="rect">
            <a:avLst/>
          </a:prstGeom>
          <a:solidFill>
            <a:schemeClr val="tx1">
              <a:lumMod val="75000"/>
              <a:lumOff val="25000"/>
              <a:alpha val="549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Segoe UI" panose="020B0502040204020203" pitchFamily="34" charset="0"/>
                <a:cs typeface="Segoe UI" panose="020B0502040204020203" pitchFamily="34" charset="0"/>
              </a:rPr>
              <a:t>Pharmacy </a:t>
            </a:r>
            <a:r>
              <a:rPr lang="en-US" sz="2000" dirty="0">
                <a:solidFill>
                  <a:schemeClr val="bg1"/>
                </a:solidFill>
                <a:latin typeface="Segoe UI" panose="020B0502040204020203" pitchFamily="34" charset="0"/>
                <a:cs typeface="Segoe UI" panose="020B0502040204020203" pitchFamily="34" charset="0"/>
              </a:rPr>
              <a:t>: </a:t>
            </a:r>
            <a:r>
              <a:rPr lang="en-US" sz="2000" dirty="0">
                <a:solidFill>
                  <a:schemeClr val="bg1">
                    <a:lumMod val="85000"/>
                  </a:schemeClr>
                </a:solidFill>
                <a:latin typeface="Segoe UI" panose="020B0502040204020203" pitchFamily="34" charset="0"/>
                <a:cs typeface="Segoe UI" panose="020B0502040204020203" pitchFamily="34" charset="0"/>
              </a:rPr>
              <a:t>Contains Organizations that can provide medicines to the child</a:t>
            </a:r>
          </a:p>
        </p:txBody>
      </p:sp>
      <p:sp>
        <p:nvSpPr>
          <p:cNvPr id="11" name="Rectangle 10">
            <a:extLst>
              <a:ext uri="{FF2B5EF4-FFF2-40B4-BE49-F238E27FC236}">
                <a16:creationId xmlns:a16="http://schemas.microsoft.com/office/drawing/2014/main" id="{A616D791-41C5-AD48-ABBD-898119CCC42A}"/>
              </a:ext>
            </a:extLst>
          </p:cNvPr>
          <p:cNvSpPr/>
          <p:nvPr/>
        </p:nvSpPr>
        <p:spPr>
          <a:xfrm>
            <a:off x="1253065" y="2751663"/>
            <a:ext cx="9956800" cy="694269"/>
          </a:xfrm>
          <a:prstGeom prst="rect">
            <a:avLst/>
          </a:prstGeom>
          <a:solidFill>
            <a:schemeClr val="tx1">
              <a:lumMod val="75000"/>
              <a:lumOff val="25000"/>
              <a:alpha val="549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Segoe UI" panose="020B0502040204020203" pitchFamily="34" charset="0"/>
                <a:cs typeface="Segoe UI" panose="020B0502040204020203" pitchFamily="34" charset="0"/>
              </a:rPr>
              <a:t>NGO </a:t>
            </a:r>
            <a:r>
              <a:rPr lang="en-US" sz="2000" dirty="0">
                <a:solidFill>
                  <a:schemeClr val="bg1"/>
                </a:solidFill>
                <a:latin typeface="Segoe UI" panose="020B0502040204020203" pitchFamily="34" charset="0"/>
                <a:cs typeface="Segoe UI" panose="020B0502040204020203" pitchFamily="34" charset="0"/>
              </a:rPr>
              <a:t>: </a:t>
            </a:r>
            <a:r>
              <a:rPr lang="en-US" sz="2000" dirty="0">
                <a:solidFill>
                  <a:schemeClr val="bg1">
                    <a:lumMod val="85000"/>
                  </a:schemeClr>
                </a:solidFill>
                <a:latin typeface="Segoe UI" panose="020B0502040204020203" pitchFamily="34" charset="0"/>
                <a:cs typeface="Segoe UI" panose="020B0502040204020203" pitchFamily="34" charset="0"/>
              </a:rPr>
              <a:t>Contains Organizations that can provide Initial response support to the child</a:t>
            </a:r>
          </a:p>
        </p:txBody>
      </p:sp>
      <p:sp>
        <p:nvSpPr>
          <p:cNvPr id="12" name="Rectangle 11">
            <a:extLst>
              <a:ext uri="{FF2B5EF4-FFF2-40B4-BE49-F238E27FC236}">
                <a16:creationId xmlns:a16="http://schemas.microsoft.com/office/drawing/2014/main" id="{96ADF593-41FD-E64B-948C-81345BCE11A5}"/>
              </a:ext>
            </a:extLst>
          </p:cNvPr>
          <p:cNvSpPr/>
          <p:nvPr/>
        </p:nvSpPr>
        <p:spPr>
          <a:xfrm>
            <a:off x="1253065" y="3572931"/>
            <a:ext cx="9956800" cy="694269"/>
          </a:xfrm>
          <a:prstGeom prst="rect">
            <a:avLst/>
          </a:prstGeom>
          <a:solidFill>
            <a:schemeClr val="tx1">
              <a:lumMod val="75000"/>
              <a:lumOff val="25000"/>
              <a:alpha val="549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Segoe UI" panose="020B0502040204020203" pitchFamily="34" charset="0"/>
                <a:cs typeface="Segoe UI" panose="020B0502040204020203" pitchFamily="34" charset="0"/>
              </a:rPr>
              <a:t>Justice </a:t>
            </a:r>
            <a:r>
              <a:rPr lang="en-US" sz="2000" dirty="0">
                <a:solidFill>
                  <a:schemeClr val="bg1"/>
                </a:solidFill>
                <a:latin typeface="Segoe UI" panose="020B0502040204020203" pitchFamily="34" charset="0"/>
                <a:cs typeface="Segoe UI" panose="020B0502040204020203" pitchFamily="34" charset="0"/>
              </a:rPr>
              <a:t>: </a:t>
            </a:r>
            <a:r>
              <a:rPr lang="en-US" sz="2000" dirty="0">
                <a:solidFill>
                  <a:schemeClr val="bg1">
                    <a:lumMod val="85000"/>
                  </a:schemeClr>
                </a:solidFill>
                <a:latin typeface="Segoe UI" panose="020B0502040204020203" pitchFamily="34" charset="0"/>
                <a:cs typeface="Segoe UI" panose="020B0502040204020203" pitchFamily="34" charset="0"/>
              </a:rPr>
              <a:t>Contains Organizations that can provide Legal support to the child</a:t>
            </a:r>
          </a:p>
        </p:txBody>
      </p:sp>
      <p:sp>
        <p:nvSpPr>
          <p:cNvPr id="13" name="Rectangle 12">
            <a:extLst>
              <a:ext uri="{FF2B5EF4-FFF2-40B4-BE49-F238E27FC236}">
                <a16:creationId xmlns:a16="http://schemas.microsoft.com/office/drawing/2014/main" id="{20DB745D-D5B6-7C43-832B-47211DF8E3C7}"/>
              </a:ext>
            </a:extLst>
          </p:cNvPr>
          <p:cNvSpPr/>
          <p:nvPr/>
        </p:nvSpPr>
        <p:spPr>
          <a:xfrm>
            <a:off x="1253065" y="4468276"/>
            <a:ext cx="9956800" cy="694269"/>
          </a:xfrm>
          <a:prstGeom prst="rect">
            <a:avLst/>
          </a:prstGeom>
          <a:solidFill>
            <a:schemeClr val="tx1">
              <a:lumMod val="75000"/>
              <a:lumOff val="25000"/>
              <a:alpha val="549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Segoe UI" panose="020B0502040204020203" pitchFamily="34" charset="0"/>
                <a:cs typeface="Segoe UI" panose="020B0502040204020203" pitchFamily="34" charset="0"/>
              </a:rPr>
              <a:t>Wellness </a:t>
            </a:r>
            <a:r>
              <a:rPr lang="en-US" sz="2000" dirty="0">
                <a:solidFill>
                  <a:schemeClr val="bg1"/>
                </a:solidFill>
                <a:latin typeface="Segoe UI" panose="020B0502040204020203" pitchFamily="34" charset="0"/>
                <a:cs typeface="Segoe UI" panose="020B0502040204020203" pitchFamily="34" charset="0"/>
              </a:rPr>
              <a:t>: </a:t>
            </a:r>
            <a:r>
              <a:rPr lang="en-US" sz="2000" dirty="0">
                <a:solidFill>
                  <a:schemeClr val="bg1">
                    <a:lumMod val="85000"/>
                  </a:schemeClr>
                </a:solidFill>
                <a:latin typeface="Segoe UI" panose="020B0502040204020203" pitchFamily="34" charset="0"/>
                <a:cs typeface="Segoe UI" panose="020B0502040204020203" pitchFamily="34" charset="0"/>
              </a:rPr>
              <a:t>Contains Organizations that can provide Hospital support to the child</a:t>
            </a:r>
          </a:p>
        </p:txBody>
      </p:sp>
      <p:sp>
        <p:nvSpPr>
          <p:cNvPr id="14" name="Rectangle 13">
            <a:extLst>
              <a:ext uri="{FF2B5EF4-FFF2-40B4-BE49-F238E27FC236}">
                <a16:creationId xmlns:a16="http://schemas.microsoft.com/office/drawing/2014/main" id="{A8B70EAB-94EB-4845-9BA8-51D0E3E91806}"/>
              </a:ext>
            </a:extLst>
          </p:cNvPr>
          <p:cNvSpPr/>
          <p:nvPr/>
        </p:nvSpPr>
        <p:spPr>
          <a:xfrm>
            <a:off x="1253065" y="5331878"/>
            <a:ext cx="9956800" cy="694269"/>
          </a:xfrm>
          <a:prstGeom prst="rect">
            <a:avLst/>
          </a:prstGeom>
          <a:solidFill>
            <a:schemeClr val="tx1">
              <a:lumMod val="75000"/>
              <a:lumOff val="25000"/>
              <a:alpha val="549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Segoe UI" panose="020B0502040204020203" pitchFamily="34" charset="0"/>
                <a:cs typeface="Segoe UI" panose="020B0502040204020203" pitchFamily="34" charset="0"/>
              </a:rPr>
              <a:t>Rehabilitation </a:t>
            </a:r>
            <a:r>
              <a:rPr lang="en-US" sz="2000" dirty="0">
                <a:solidFill>
                  <a:schemeClr val="bg1"/>
                </a:solidFill>
                <a:latin typeface="Segoe UI" panose="020B0502040204020203" pitchFamily="34" charset="0"/>
                <a:cs typeface="Segoe UI" panose="020B0502040204020203" pitchFamily="34" charset="0"/>
              </a:rPr>
              <a:t>: </a:t>
            </a:r>
            <a:r>
              <a:rPr lang="en-US" sz="2000" dirty="0">
                <a:solidFill>
                  <a:schemeClr val="bg1">
                    <a:lumMod val="85000"/>
                  </a:schemeClr>
                </a:solidFill>
                <a:latin typeface="Segoe UI" panose="020B0502040204020203" pitchFamily="34" charset="0"/>
                <a:cs typeface="Segoe UI" panose="020B0502040204020203" pitchFamily="34" charset="0"/>
              </a:rPr>
              <a:t>Contains Organizations that can provide Rehab to the child</a:t>
            </a:r>
          </a:p>
        </p:txBody>
      </p:sp>
    </p:spTree>
    <p:extLst>
      <p:ext uri="{BB962C8B-B14F-4D97-AF65-F5344CB8AC3E}">
        <p14:creationId xmlns:p14="http://schemas.microsoft.com/office/powerpoint/2010/main" val="2543663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0"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0" y="0"/>
            <a:ext cx="2662265" cy="126153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ROLES</a:t>
            </a:r>
          </a:p>
        </p:txBody>
      </p:sp>
      <p:sp>
        <p:nvSpPr>
          <p:cNvPr id="8" name="Rectangle 7">
            <a:extLst>
              <a:ext uri="{FF2B5EF4-FFF2-40B4-BE49-F238E27FC236}">
                <a16:creationId xmlns:a16="http://schemas.microsoft.com/office/drawing/2014/main" id="{AA81734E-B013-BE48-9136-47C8D032C4F1}"/>
              </a:ext>
            </a:extLst>
          </p:cNvPr>
          <p:cNvSpPr/>
          <p:nvPr/>
        </p:nvSpPr>
        <p:spPr>
          <a:xfrm>
            <a:off x="0" y="1261536"/>
            <a:ext cx="2662265" cy="118530"/>
          </a:xfrm>
          <a:prstGeom prst="rect">
            <a:avLst/>
          </a:prstGeom>
          <a:solidFill>
            <a:srgbClr val="578AFE">
              <a:alpha val="465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3" name="Picture 2" descr="Icon&#10;&#10;Description automatically generated">
            <a:extLst>
              <a:ext uri="{FF2B5EF4-FFF2-40B4-BE49-F238E27FC236}">
                <a16:creationId xmlns:a16="http://schemas.microsoft.com/office/drawing/2014/main" id="{01D65E3B-EEC0-404F-99AA-5CE136ECFF7A}"/>
              </a:ext>
            </a:extLst>
          </p:cNvPr>
          <p:cNvPicPr>
            <a:picLocks noChangeAspect="1"/>
          </p:cNvPicPr>
          <p:nvPr/>
        </p:nvPicPr>
        <p:blipFill>
          <a:blip r:embed="rId3"/>
          <a:stretch>
            <a:fillRect/>
          </a:stretch>
        </p:blipFill>
        <p:spPr>
          <a:xfrm>
            <a:off x="9902935" y="3808408"/>
            <a:ext cx="1575829" cy="1575829"/>
          </a:xfrm>
          <a:prstGeom prst="rect">
            <a:avLst/>
          </a:prstGeom>
        </p:spPr>
      </p:pic>
      <p:pic>
        <p:nvPicPr>
          <p:cNvPr id="15" name="Picture 14">
            <a:extLst>
              <a:ext uri="{FF2B5EF4-FFF2-40B4-BE49-F238E27FC236}">
                <a16:creationId xmlns:a16="http://schemas.microsoft.com/office/drawing/2014/main" id="{E2325A47-A1B9-2D43-966B-0DD2635B8DC4}"/>
              </a:ext>
            </a:extLst>
          </p:cNvPr>
          <p:cNvPicPr>
            <a:picLocks noChangeAspect="1"/>
          </p:cNvPicPr>
          <p:nvPr/>
        </p:nvPicPr>
        <p:blipFill>
          <a:blip r:embed="rId4"/>
          <a:stretch>
            <a:fillRect/>
          </a:stretch>
        </p:blipFill>
        <p:spPr>
          <a:xfrm>
            <a:off x="422745" y="2806674"/>
            <a:ext cx="1575829" cy="1575830"/>
          </a:xfrm>
          <a:prstGeom prst="rect">
            <a:avLst/>
          </a:prstGeom>
        </p:spPr>
      </p:pic>
      <p:pic>
        <p:nvPicPr>
          <p:cNvPr id="17" name="Picture 16" descr="Icon&#10;&#10;Description automatically generated">
            <a:extLst>
              <a:ext uri="{FF2B5EF4-FFF2-40B4-BE49-F238E27FC236}">
                <a16:creationId xmlns:a16="http://schemas.microsoft.com/office/drawing/2014/main" id="{FD1E0453-4116-D844-B909-B3288C19F611}"/>
              </a:ext>
            </a:extLst>
          </p:cNvPr>
          <p:cNvPicPr>
            <a:picLocks noChangeAspect="1"/>
          </p:cNvPicPr>
          <p:nvPr/>
        </p:nvPicPr>
        <p:blipFill>
          <a:blip r:embed="rId5"/>
          <a:stretch>
            <a:fillRect/>
          </a:stretch>
        </p:blipFill>
        <p:spPr>
          <a:xfrm>
            <a:off x="9747761" y="107162"/>
            <a:ext cx="1575829" cy="1575830"/>
          </a:xfrm>
          <a:prstGeom prst="rect">
            <a:avLst/>
          </a:prstGeom>
        </p:spPr>
      </p:pic>
      <p:pic>
        <p:nvPicPr>
          <p:cNvPr id="19" name="Picture 18" descr="Icon&#10;&#10;Description automatically generated">
            <a:extLst>
              <a:ext uri="{FF2B5EF4-FFF2-40B4-BE49-F238E27FC236}">
                <a16:creationId xmlns:a16="http://schemas.microsoft.com/office/drawing/2014/main" id="{3589EF03-9A75-6049-8484-8460ECA6C2DF}"/>
              </a:ext>
            </a:extLst>
          </p:cNvPr>
          <p:cNvPicPr>
            <a:picLocks noChangeAspect="1"/>
          </p:cNvPicPr>
          <p:nvPr/>
        </p:nvPicPr>
        <p:blipFill>
          <a:blip r:embed="rId6"/>
          <a:stretch>
            <a:fillRect/>
          </a:stretch>
        </p:blipFill>
        <p:spPr>
          <a:xfrm>
            <a:off x="7535999" y="106751"/>
            <a:ext cx="1575829" cy="1575830"/>
          </a:xfrm>
          <a:prstGeom prst="rect">
            <a:avLst/>
          </a:prstGeom>
        </p:spPr>
      </p:pic>
      <p:pic>
        <p:nvPicPr>
          <p:cNvPr id="21" name="Picture 20" descr="Icon&#10;&#10;Description automatically generated">
            <a:extLst>
              <a:ext uri="{FF2B5EF4-FFF2-40B4-BE49-F238E27FC236}">
                <a16:creationId xmlns:a16="http://schemas.microsoft.com/office/drawing/2014/main" id="{E05F1C5C-F8EB-D542-A174-B1336F5955C3}"/>
              </a:ext>
            </a:extLst>
          </p:cNvPr>
          <p:cNvPicPr>
            <a:picLocks noChangeAspect="1"/>
          </p:cNvPicPr>
          <p:nvPr/>
        </p:nvPicPr>
        <p:blipFill>
          <a:blip r:embed="rId7"/>
          <a:stretch>
            <a:fillRect/>
          </a:stretch>
        </p:blipFill>
        <p:spPr>
          <a:xfrm>
            <a:off x="5163823" y="3808408"/>
            <a:ext cx="1575829" cy="1575829"/>
          </a:xfrm>
          <a:prstGeom prst="rect">
            <a:avLst/>
          </a:prstGeom>
        </p:spPr>
      </p:pic>
      <p:pic>
        <p:nvPicPr>
          <p:cNvPr id="23" name="Picture 22" descr="Icon&#10;&#10;Description automatically generated">
            <a:extLst>
              <a:ext uri="{FF2B5EF4-FFF2-40B4-BE49-F238E27FC236}">
                <a16:creationId xmlns:a16="http://schemas.microsoft.com/office/drawing/2014/main" id="{9543BD4D-6DB6-6142-9112-CDC69C616B25}"/>
              </a:ext>
            </a:extLst>
          </p:cNvPr>
          <p:cNvPicPr>
            <a:picLocks noChangeAspect="1"/>
          </p:cNvPicPr>
          <p:nvPr/>
        </p:nvPicPr>
        <p:blipFill>
          <a:blip r:embed="rId8"/>
          <a:stretch>
            <a:fillRect/>
          </a:stretch>
        </p:blipFill>
        <p:spPr>
          <a:xfrm>
            <a:off x="7535998" y="3808408"/>
            <a:ext cx="1575829" cy="1575829"/>
          </a:xfrm>
          <a:prstGeom prst="rect">
            <a:avLst/>
          </a:prstGeom>
        </p:spPr>
      </p:pic>
      <p:pic>
        <p:nvPicPr>
          <p:cNvPr id="25" name="Picture 24" descr="Icon&#10;&#10;Description automatically generated">
            <a:extLst>
              <a:ext uri="{FF2B5EF4-FFF2-40B4-BE49-F238E27FC236}">
                <a16:creationId xmlns:a16="http://schemas.microsoft.com/office/drawing/2014/main" id="{568A86CA-5DE9-3949-86D5-A3B40BA95F37}"/>
              </a:ext>
            </a:extLst>
          </p:cNvPr>
          <p:cNvPicPr>
            <a:picLocks noChangeAspect="1"/>
          </p:cNvPicPr>
          <p:nvPr/>
        </p:nvPicPr>
        <p:blipFill>
          <a:blip r:embed="rId9"/>
          <a:stretch>
            <a:fillRect/>
          </a:stretch>
        </p:blipFill>
        <p:spPr>
          <a:xfrm>
            <a:off x="2952062" y="37170"/>
            <a:ext cx="1575829" cy="1575829"/>
          </a:xfrm>
          <a:prstGeom prst="rect">
            <a:avLst/>
          </a:prstGeom>
        </p:spPr>
      </p:pic>
      <p:pic>
        <p:nvPicPr>
          <p:cNvPr id="27" name="Picture 26" descr="Graphical user interface, icon&#10;&#10;Description automatically generated">
            <a:extLst>
              <a:ext uri="{FF2B5EF4-FFF2-40B4-BE49-F238E27FC236}">
                <a16:creationId xmlns:a16="http://schemas.microsoft.com/office/drawing/2014/main" id="{8BEEB270-A287-494A-A869-E13E7EFD3FE4}"/>
              </a:ext>
            </a:extLst>
          </p:cNvPr>
          <p:cNvPicPr>
            <a:picLocks noChangeAspect="1"/>
          </p:cNvPicPr>
          <p:nvPr/>
        </p:nvPicPr>
        <p:blipFill>
          <a:blip r:embed="rId10"/>
          <a:stretch>
            <a:fillRect/>
          </a:stretch>
        </p:blipFill>
        <p:spPr>
          <a:xfrm>
            <a:off x="5163824" y="37169"/>
            <a:ext cx="1575829" cy="1575830"/>
          </a:xfrm>
          <a:prstGeom prst="rect">
            <a:avLst/>
          </a:prstGeom>
        </p:spPr>
      </p:pic>
      <p:pic>
        <p:nvPicPr>
          <p:cNvPr id="29" name="Picture 28" descr="Icon&#10;&#10;Description automatically generated">
            <a:extLst>
              <a:ext uri="{FF2B5EF4-FFF2-40B4-BE49-F238E27FC236}">
                <a16:creationId xmlns:a16="http://schemas.microsoft.com/office/drawing/2014/main" id="{4A9C9281-976D-C142-A642-86017F9BE8C3}"/>
              </a:ext>
            </a:extLst>
          </p:cNvPr>
          <p:cNvPicPr>
            <a:picLocks noChangeAspect="1"/>
          </p:cNvPicPr>
          <p:nvPr/>
        </p:nvPicPr>
        <p:blipFill>
          <a:blip r:embed="rId11"/>
          <a:stretch>
            <a:fillRect/>
          </a:stretch>
        </p:blipFill>
        <p:spPr>
          <a:xfrm>
            <a:off x="2952061" y="3800958"/>
            <a:ext cx="1575829" cy="1575831"/>
          </a:xfrm>
          <a:prstGeom prst="rect">
            <a:avLst/>
          </a:prstGeom>
        </p:spPr>
      </p:pic>
      <p:sp>
        <p:nvSpPr>
          <p:cNvPr id="30" name="TextBox 29">
            <a:extLst>
              <a:ext uri="{FF2B5EF4-FFF2-40B4-BE49-F238E27FC236}">
                <a16:creationId xmlns:a16="http://schemas.microsoft.com/office/drawing/2014/main" id="{0B5B25F4-54AD-A440-8013-7E78E82A1546}"/>
              </a:ext>
            </a:extLst>
          </p:cNvPr>
          <p:cNvSpPr txBox="1"/>
          <p:nvPr/>
        </p:nvSpPr>
        <p:spPr>
          <a:xfrm>
            <a:off x="2952061" y="1829816"/>
            <a:ext cx="1838061"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LAB ASSISTANT</a:t>
            </a:r>
            <a:endParaRPr lang="en-US" sz="1600" dirty="0"/>
          </a:p>
        </p:txBody>
      </p:sp>
      <p:sp>
        <p:nvSpPr>
          <p:cNvPr id="31" name="TextBox 30">
            <a:extLst>
              <a:ext uri="{FF2B5EF4-FFF2-40B4-BE49-F238E27FC236}">
                <a16:creationId xmlns:a16="http://schemas.microsoft.com/office/drawing/2014/main" id="{07AB84E0-C7D3-1E42-8C07-3086E042540B}"/>
              </a:ext>
            </a:extLst>
          </p:cNvPr>
          <p:cNvSpPr txBox="1"/>
          <p:nvPr/>
        </p:nvSpPr>
        <p:spPr>
          <a:xfrm>
            <a:off x="7788274" y="1846330"/>
            <a:ext cx="1838061"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LAWYER</a:t>
            </a:r>
            <a:endParaRPr lang="en-US" sz="1600" dirty="0"/>
          </a:p>
        </p:txBody>
      </p:sp>
      <p:sp>
        <p:nvSpPr>
          <p:cNvPr id="32" name="TextBox 31">
            <a:extLst>
              <a:ext uri="{FF2B5EF4-FFF2-40B4-BE49-F238E27FC236}">
                <a16:creationId xmlns:a16="http://schemas.microsoft.com/office/drawing/2014/main" id="{47F9E188-B46C-8D44-A8CD-CA5F77E590C9}"/>
              </a:ext>
            </a:extLst>
          </p:cNvPr>
          <p:cNvSpPr txBox="1"/>
          <p:nvPr/>
        </p:nvSpPr>
        <p:spPr>
          <a:xfrm>
            <a:off x="5163823" y="1840040"/>
            <a:ext cx="1838061"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SYSTEM ADMIN</a:t>
            </a:r>
            <a:endParaRPr lang="en-US" sz="1600" dirty="0"/>
          </a:p>
        </p:txBody>
      </p:sp>
      <p:sp>
        <p:nvSpPr>
          <p:cNvPr id="33" name="TextBox 32">
            <a:extLst>
              <a:ext uri="{FF2B5EF4-FFF2-40B4-BE49-F238E27FC236}">
                <a16:creationId xmlns:a16="http://schemas.microsoft.com/office/drawing/2014/main" id="{0445C331-FB55-FF4A-B331-C233B58B1003}"/>
              </a:ext>
            </a:extLst>
          </p:cNvPr>
          <p:cNvSpPr txBox="1"/>
          <p:nvPr/>
        </p:nvSpPr>
        <p:spPr>
          <a:xfrm>
            <a:off x="376251" y="4596322"/>
            <a:ext cx="1838061"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CASE REPORTER</a:t>
            </a:r>
            <a:endParaRPr lang="en-US" sz="1600" dirty="0"/>
          </a:p>
        </p:txBody>
      </p:sp>
      <p:sp>
        <p:nvSpPr>
          <p:cNvPr id="34" name="TextBox 33">
            <a:extLst>
              <a:ext uri="{FF2B5EF4-FFF2-40B4-BE49-F238E27FC236}">
                <a16:creationId xmlns:a16="http://schemas.microsoft.com/office/drawing/2014/main" id="{0D955A51-1B95-A741-A910-60DE483493C3}"/>
              </a:ext>
            </a:extLst>
          </p:cNvPr>
          <p:cNvSpPr txBox="1"/>
          <p:nvPr/>
        </p:nvSpPr>
        <p:spPr>
          <a:xfrm>
            <a:off x="2970261" y="5609563"/>
            <a:ext cx="1838061"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PSYCHIATRIST</a:t>
            </a:r>
            <a:endParaRPr lang="en-US" sz="1600" dirty="0"/>
          </a:p>
        </p:txBody>
      </p:sp>
      <p:sp>
        <p:nvSpPr>
          <p:cNvPr id="35" name="TextBox 34">
            <a:extLst>
              <a:ext uri="{FF2B5EF4-FFF2-40B4-BE49-F238E27FC236}">
                <a16:creationId xmlns:a16="http://schemas.microsoft.com/office/drawing/2014/main" id="{821465DB-CB63-5A47-96F7-CE93A157CC27}"/>
              </a:ext>
            </a:extLst>
          </p:cNvPr>
          <p:cNvSpPr txBox="1"/>
          <p:nvPr/>
        </p:nvSpPr>
        <p:spPr>
          <a:xfrm>
            <a:off x="5176968" y="5621559"/>
            <a:ext cx="1838061"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PHARMACIST</a:t>
            </a:r>
            <a:endParaRPr lang="en-US" sz="1600" dirty="0"/>
          </a:p>
        </p:txBody>
      </p:sp>
      <p:sp>
        <p:nvSpPr>
          <p:cNvPr id="36" name="TextBox 35">
            <a:extLst>
              <a:ext uri="{FF2B5EF4-FFF2-40B4-BE49-F238E27FC236}">
                <a16:creationId xmlns:a16="http://schemas.microsoft.com/office/drawing/2014/main" id="{F9A7E499-0D2D-4541-B6E0-6ECC771F59D8}"/>
              </a:ext>
            </a:extLst>
          </p:cNvPr>
          <p:cNvSpPr txBox="1"/>
          <p:nvPr/>
        </p:nvSpPr>
        <p:spPr>
          <a:xfrm>
            <a:off x="7871765" y="5613574"/>
            <a:ext cx="1838061"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DOCTOR</a:t>
            </a:r>
            <a:endParaRPr lang="en-US" sz="1600" dirty="0"/>
          </a:p>
        </p:txBody>
      </p:sp>
      <p:sp>
        <p:nvSpPr>
          <p:cNvPr id="37" name="TextBox 36">
            <a:extLst>
              <a:ext uri="{FF2B5EF4-FFF2-40B4-BE49-F238E27FC236}">
                <a16:creationId xmlns:a16="http://schemas.microsoft.com/office/drawing/2014/main" id="{4B573044-C0F9-9F4A-AACD-64E3005DD87D}"/>
              </a:ext>
            </a:extLst>
          </p:cNvPr>
          <p:cNvSpPr txBox="1"/>
          <p:nvPr/>
        </p:nvSpPr>
        <p:spPr>
          <a:xfrm>
            <a:off x="9771818" y="5605237"/>
            <a:ext cx="2124350"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CASE VOLUNTEER</a:t>
            </a:r>
            <a:endParaRPr lang="en-US" sz="1600" dirty="0"/>
          </a:p>
        </p:txBody>
      </p:sp>
      <p:sp>
        <p:nvSpPr>
          <p:cNvPr id="38" name="TextBox 37">
            <a:extLst>
              <a:ext uri="{FF2B5EF4-FFF2-40B4-BE49-F238E27FC236}">
                <a16:creationId xmlns:a16="http://schemas.microsoft.com/office/drawing/2014/main" id="{A300FECB-F737-0B4F-9940-8F21315D300F}"/>
              </a:ext>
            </a:extLst>
          </p:cNvPr>
          <p:cNvSpPr txBox="1"/>
          <p:nvPr/>
        </p:nvSpPr>
        <p:spPr>
          <a:xfrm>
            <a:off x="9849308" y="1845314"/>
            <a:ext cx="1838061"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COUNSELLOR</a:t>
            </a:r>
            <a:endParaRPr lang="en-US" sz="1600" dirty="0"/>
          </a:p>
        </p:txBody>
      </p:sp>
    </p:spTree>
    <p:extLst>
      <p:ext uri="{BB962C8B-B14F-4D97-AF65-F5344CB8AC3E}">
        <p14:creationId xmlns:p14="http://schemas.microsoft.com/office/powerpoint/2010/main" val="293862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tree, sunset&#10;&#10;Description automatically generated">
            <a:extLst>
              <a:ext uri="{FF2B5EF4-FFF2-40B4-BE49-F238E27FC236}">
                <a16:creationId xmlns:a16="http://schemas.microsoft.com/office/drawing/2014/main" id="{806E00C2-AD9F-1649-AA81-2BF2D5783952}"/>
              </a:ext>
            </a:extLst>
          </p:cNvPr>
          <p:cNvPicPr>
            <a:picLocks noChangeAspect="1"/>
          </p:cNvPicPr>
          <p:nvPr/>
        </p:nvPicPr>
        <p:blipFill>
          <a:blip r:embed="rId2"/>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48E97816-DEEF-474A-9FDD-BC5E5C742C29}"/>
              </a:ext>
            </a:extLst>
          </p:cNvPr>
          <p:cNvSpPr/>
          <p:nvPr/>
        </p:nvSpPr>
        <p:spPr>
          <a:xfrm>
            <a:off x="1" y="0"/>
            <a:ext cx="12191999" cy="685800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501E9F-7C44-5D48-B701-F6E0834BE4CE}"/>
              </a:ext>
            </a:extLst>
          </p:cNvPr>
          <p:cNvSpPr/>
          <p:nvPr/>
        </p:nvSpPr>
        <p:spPr>
          <a:xfrm>
            <a:off x="0" y="0"/>
            <a:ext cx="2709745" cy="1784195"/>
          </a:xfrm>
          <a:prstGeom prst="rect">
            <a:avLst/>
          </a:prstGeom>
          <a:solidFill>
            <a:schemeClr val="bg1">
              <a:lumMod val="95000"/>
              <a:alpha val="809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Segoe UI" panose="020B0502040204020203" pitchFamily="34" charset="0"/>
                <a:cs typeface="Segoe UI" panose="020B0502040204020203" pitchFamily="34" charset="0"/>
              </a:rPr>
              <a:t>APPLICATION USER FLOW</a:t>
            </a:r>
          </a:p>
        </p:txBody>
      </p:sp>
      <p:sp>
        <p:nvSpPr>
          <p:cNvPr id="11" name="Rectangle 10">
            <a:extLst>
              <a:ext uri="{FF2B5EF4-FFF2-40B4-BE49-F238E27FC236}">
                <a16:creationId xmlns:a16="http://schemas.microsoft.com/office/drawing/2014/main" id="{0A82957F-DF0C-AC40-9E5C-36477F791A31}"/>
              </a:ext>
            </a:extLst>
          </p:cNvPr>
          <p:cNvSpPr/>
          <p:nvPr/>
        </p:nvSpPr>
        <p:spPr>
          <a:xfrm>
            <a:off x="0" y="1784195"/>
            <a:ext cx="2709745" cy="245327"/>
          </a:xfrm>
          <a:prstGeom prst="rect">
            <a:avLst/>
          </a:prstGeom>
          <a:solidFill>
            <a:srgbClr val="578AFE">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8" name="Picture 7" descr="Diagram&#10;&#10;Description automatically generated">
            <a:extLst>
              <a:ext uri="{FF2B5EF4-FFF2-40B4-BE49-F238E27FC236}">
                <a16:creationId xmlns:a16="http://schemas.microsoft.com/office/drawing/2014/main" id="{46E07327-7EB6-4F4B-AE89-08B20E3CD46C}"/>
              </a:ext>
            </a:extLst>
          </p:cNvPr>
          <p:cNvPicPr>
            <a:picLocks noChangeAspect="1"/>
          </p:cNvPicPr>
          <p:nvPr/>
        </p:nvPicPr>
        <p:blipFill>
          <a:blip r:embed="rId3"/>
          <a:stretch>
            <a:fillRect/>
          </a:stretch>
        </p:blipFill>
        <p:spPr>
          <a:xfrm>
            <a:off x="2733286" y="22304"/>
            <a:ext cx="9435173" cy="6757639"/>
          </a:xfrm>
          <a:prstGeom prst="rect">
            <a:avLst/>
          </a:prstGeom>
        </p:spPr>
      </p:pic>
    </p:spTree>
    <p:extLst>
      <p:ext uri="{BB962C8B-B14F-4D97-AF65-F5344CB8AC3E}">
        <p14:creationId xmlns:p14="http://schemas.microsoft.com/office/powerpoint/2010/main" val="2213164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4970</TotalTime>
  <Words>763</Words>
  <Application>Microsoft Macintosh PowerPoint</Application>
  <PresentationFormat>Widescreen</PresentationFormat>
  <Paragraphs>116</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Merriweather</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Bagdare</dc:creator>
  <cp:lastModifiedBy>Viraj Shah</cp:lastModifiedBy>
  <cp:revision>26</cp:revision>
  <dcterms:created xsi:type="dcterms:W3CDTF">2021-12-12T23:08:23Z</dcterms:created>
  <dcterms:modified xsi:type="dcterms:W3CDTF">2022-03-10T21:48:11Z</dcterms:modified>
</cp:coreProperties>
</file>